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9"/>
  </p:notesMasterIdLst>
  <p:sldIdLst>
    <p:sldId id="369" r:id="rId2"/>
    <p:sldId id="256" r:id="rId3"/>
    <p:sldId id="257" r:id="rId4"/>
    <p:sldId id="258" r:id="rId5"/>
    <p:sldId id="259" r:id="rId6"/>
    <p:sldId id="362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0" r:id="rId15"/>
    <p:sldId id="260" r:id="rId16"/>
    <p:sldId id="368" r:id="rId17"/>
    <p:sldId id="261" r:id="rId1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資料の使い方に関して" id="{5481FAE4-F86D-4AB9-9AE1-715406AB8725}">
          <p14:sldIdLst>
            <p14:sldId id="369"/>
            <p14:sldId id="256"/>
          </p14:sldIdLst>
        </p14:section>
        <p14:section name="配布用資料" id="{F30B7BD1-3216-45DC-998B-54063300EC71}">
          <p14:sldIdLst>
            <p14:sldId id="257"/>
            <p14:sldId id="258"/>
            <p14:sldId id="259"/>
            <p14:sldId id="362"/>
            <p14:sldId id="354"/>
            <p14:sldId id="355"/>
            <p14:sldId id="356"/>
            <p14:sldId id="357"/>
            <p14:sldId id="358"/>
            <p14:sldId id="359"/>
            <p14:sldId id="361"/>
            <p14:sldId id="360"/>
            <p14:sldId id="260"/>
            <p14:sldId id="36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6F9EB"/>
    <a:srgbClr val="FF0066"/>
    <a:srgbClr val="03C75A"/>
    <a:srgbClr val="F3F3F3"/>
    <a:srgbClr val="6137C9"/>
    <a:srgbClr val="00C75A"/>
    <a:srgbClr val="00C65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88352" autoAdjust="0"/>
  </p:normalViewPr>
  <p:slideViewPr>
    <p:cSldViewPr snapToGrid="0" showGuides="1">
      <p:cViewPr varScale="1">
        <p:scale>
          <a:sx n="43" d="100"/>
          <a:sy n="43" d="100"/>
        </p:scale>
        <p:origin x="2292" y="44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DBC9-EC50-4337-A0F1-A3B203E1E651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734F-19D6-4C62-8E24-08D547791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8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74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4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13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b="0" dirty="0"/>
              <a:t>まずは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内でのコミュニケーションの基礎である</a:t>
            </a:r>
            <a:endParaRPr kumimoji="1" lang="en-US" altLang="ja-JP" b="0" dirty="0"/>
          </a:p>
          <a:p>
            <a:r>
              <a:rPr kumimoji="1" lang="ja-JP" altLang="en-US" b="0" dirty="0"/>
              <a:t>「トーク」の基本的な操作（トーク、スタンプ、メンション、リアクション、リプライ）を解説しています。</a:t>
            </a:r>
            <a:endParaRPr kumimoji="1" lang="en-US" altLang="ja-JP" b="0" dirty="0"/>
          </a:p>
          <a:p>
            <a:endParaRPr kumimoji="1" lang="en-US" altLang="ja-JP" b="0" dirty="0"/>
          </a:p>
          <a:p>
            <a:r>
              <a:rPr kumimoji="1" lang="ja-JP" altLang="en-US" b="0" dirty="0"/>
              <a:t>この操作ができれば、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内で管理者や有識者に質問も可能になるので、最低限覚えてもらうと良いでしょう。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5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b="0" dirty="0"/>
              <a:t>まずは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内でのコミュニケーションの基礎である</a:t>
            </a:r>
            <a:endParaRPr kumimoji="1" lang="en-US" altLang="ja-JP" b="0" dirty="0"/>
          </a:p>
          <a:p>
            <a:r>
              <a:rPr kumimoji="1" lang="ja-JP" altLang="en-US" b="0" dirty="0"/>
              <a:t>「トーク」の基本的な操作（トーク、スタンプ、メンション、リアクション、リプライ）を解説しています。</a:t>
            </a:r>
            <a:endParaRPr kumimoji="1" lang="en-US" altLang="ja-JP" b="0" dirty="0"/>
          </a:p>
          <a:p>
            <a:endParaRPr kumimoji="1" lang="en-US" altLang="ja-JP" b="0" dirty="0"/>
          </a:p>
          <a:p>
            <a:r>
              <a:rPr kumimoji="1" lang="ja-JP" altLang="en-US" b="0" dirty="0"/>
              <a:t>この操作ができれば、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内で管理者や有識者に質問も可能になるので、最低限覚えてもらうと良いでしょう。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13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b="0" dirty="0"/>
              <a:t>まずは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内でのコミュニケーションの基礎である</a:t>
            </a:r>
            <a:endParaRPr kumimoji="1" lang="en-US" altLang="ja-JP" b="0" dirty="0"/>
          </a:p>
          <a:p>
            <a:r>
              <a:rPr kumimoji="1" lang="ja-JP" altLang="en-US" b="0" dirty="0"/>
              <a:t>「トーク」の基本的な操作（トーク、スタンプ、メンション、リアクション、リプライ）を解説しています。</a:t>
            </a:r>
            <a:endParaRPr kumimoji="1" lang="en-US" altLang="ja-JP" b="0" dirty="0"/>
          </a:p>
          <a:p>
            <a:endParaRPr kumimoji="1" lang="en-US" altLang="ja-JP" b="0" dirty="0"/>
          </a:p>
          <a:p>
            <a:r>
              <a:rPr kumimoji="1" lang="ja-JP" altLang="en-US" b="0" dirty="0"/>
              <a:t>この操作ができれば、</a:t>
            </a:r>
            <a:r>
              <a:rPr kumimoji="1" lang="en-US" altLang="ja-JP" b="0" dirty="0"/>
              <a:t>LINE WORKS</a:t>
            </a:r>
            <a:r>
              <a:rPr kumimoji="1" lang="ja-JP" altLang="en-US" b="0" dirty="0"/>
              <a:t>内で管理者や有識者に質問も可能になるので、最低限覚えてもらうと良いでしょう。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1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当ページの内容は一例です。</a:t>
            </a:r>
            <a:endParaRPr kumimoji="1" lang="en-US" altLang="ja-JP" dirty="0"/>
          </a:p>
          <a:p>
            <a:r>
              <a:rPr kumimoji="1" lang="ja-JP" altLang="en-US" dirty="0"/>
              <a:t>気持ちの良いコミュニケーションをしていただくために、簡単に運用ガイドを設けることを推奨します。</a:t>
            </a:r>
            <a:endParaRPr kumimoji="1" lang="en-US" altLang="ja-JP" dirty="0"/>
          </a:p>
          <a:p>
            <a:r>
              <a:rPr kumimoji="1" lang="ja-JP" altLang="en-US" dirty="0"/>
              <a:t>自社に合った内容に書き換えていただきご利用ください。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＜その他の、ガイド例＞</a:t>
            </a:r>
            <a:endParaRPr kumimoji="1" lang="en-US" altLang="ja-JP" dirty="0"/>
          </a:p>
          <a:p>
            <a:r>
              <a:rPr kumimoji="1" lang="ja-JP" altLang="en-US" dirty="0"/>
              <a:t>・●●のトークルームでは人数が多いため、既読＝「確認した」　というルールをベースとします。返信のトーク（スタンプ）は必須としません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・誰と会話しているのかがわかりやすいよう、アイコンは顔がわかるものでお願いします。オンラインでも冷たさを感じにくく、より気軽にコミュニケーションできるため一般的に推奨されています。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2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2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en-US" altLang="ja-JP" dirty="0"/>
              <a:t>LINE WORKS</a:t>
            </a:r>
            <a:r>
              <a:rPr kumimoji="1" lang="ja-JP" altLang="en-US" dirty="0"/>
              <a:t>に関する、社内の問合せ先を明示しています。</a:t>
            </a:r>
            <a:endParaRPr kumimoji="1" lang="en-US" altLang="ja-JP" dirty="0"/>
          </a:p>
          <a:p>
            <a:r>
              <a:rPr kumimoji="1" lang="ja-JP" altLang="en-US" dirty="0"/>
              <a:t>また、</a:t>
            </a:r>
            <a:r>
              <a:rPr kumimoji="1" lang="en-US" altLang="ja-JP" dirty="0"/>
              <a:t>LINE WORKS</a:t>
            </a:r>
            <a:r>
              <a:rPr kumimoji="1" lang="ja-JP" altLang="en-US" dirty="0"/>
              <a:t>は管理者によって情報管理が可能です。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スマートフォンを紛失してしまった際などは、</a:t>
            </a:r>
            <a:endParaRPr kumimoji="1" lang="en-US" altLang="ja-JP" dirty="0"/>
          </a:p>
          <a:p>
            <a:r>
              <a:rPr kumimoji="1" lang="ja-JP" altLang="en-US" dirty="0"/>
              <a:t>管理者によって強制的にパスワードを変更し、ログインができないようにすることができます。</a:t>
            </a:r>
            <a:endParaRPr kumimoji="1" lang="en-US" altLang="ja-JP" dirty="0"/>
          </a:p>
          <a:p>
            <a:r>
              <a:rPr kumimoji="1" lang="en-US" altLang="ja-JP" dirty="0"/>
              <a:t>※</a:t>
            </a:r>
            <a:r>
              <a:rPr kumimoji="1" lang="ja-JP" altLang="en-US" dirty="0"/>
              <a:t>管理者がパスワードを強制的に変更したあとは、スマートフォンを紛失したユーザーに</a:t>
            </a:r>
            <a:endParaRPr kumimoji="1" lang="en-US" altLang="ja-JP" dirty="0"/>
          </a:p>
          <a:p>
            <a:r>
              <a:rPr kumimoji="1" lang="ja-JP" altLang="en-US" dirty="0"/>
              <a:t>別のスマートフォン等から強制的に変更したパスワードでログインしてもらってください。</a:t>
            </a:r>
            <a:endParaRPr kumimoji="1" lang="en-US" altLang="ja-JP" dirty="0"/>
          </a:p>
          <a:p>
            <a:r>
              <a:rPr kumimoji="1" lang="ja-JP" altLang="en-US" dirty="0"/>
              <a:t>その後紛失したユーザーに改めてパスワードを設定してもらえば、紛失したスマートフォンからのログインを防ぐことができます。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メンバーの皆さまが端末の紛失や盗難にあってしまった場合でも</a:t>
            </a:r>
            <a:endParaRPr kumimoji="1" lang="en-US" altLang="ja-JP" dirty="0"/>
          </a:p>
          <a:p>
            <a:r>
              <a:rPr kumimoji="1" lang="ja-JP" altLang="en-US" dirty="0"/>
              <a:t>セキュリティ対策ができますので、メンバーの皆さまにお知らせすることを推奨しています。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遠隔でスマートフォンに保存された情報を削除することも可能です。（詳細は下記リンクをご参照ください。）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https://help.worksmobile.com/ja/use-guides/settings/remote-device-management/#i-2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28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8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dirty="0"/>
              <a:t>本資料は、あなたの組織での</a:t>
            </a:r>
            <a:r>
              <a:rPr kumimoji="1" lang="en-US" altLang="ja-JP" dirty="0"/>
              <a:t>LINE WORKS</a:t>
            </a:r>
            <a:r>
              <a:rPr kumimoji="1" lang="ja-JP" altLang="en-US" dirty="0"/>
              <a:t>の利用ガイドとなります。</a:t>
            </a:r>
            <a:endParaRPr kumimoji="1" lang="en-US" altLang="ja-JP" dirty="0"/>
          </a:p>
          <a:p>
            <a:r>
              <a:rPr kumimoji="1" lang="ja-JP" altLang="en-US" dirty="0"/>
              <a:t>末尾には、組織内での</a:t>
            </a:r>
            <a:r>
              <a:rPr kumimoji="1" lang="en-US" altLang="ja-JP" dirty="0"/>
              <a:t>LINE WORKS</a:t>
            </a:r>
            <a:r>
              <a:rPr kumimoji="1" lang="ja-JP" altLang="en-US" dirty="0"/>
              <a:t>の利用ルールにも言及していますので、</a:t>
            </a:r>
            <a:endParaRPr kumimoji="1" lang="en-US" altLang="ja-JP" dirty="0"/>
          </a:p>
          <a:p>
            <a:r>
              <a:rPr kumimoji="1" lang="ja-JP" altLang="en-US" dirty="0"/>
              <a:t>更新が想定される場合は、「</a:t>
            </a:r>
            <a:r>
              <a:rPr kumimoji="1" lang="en-US" altLang="ja-JP" dirty="0"/>
              <a:t>ver.</a:t>
            </a:r>
            <a:r>
              <a:rPr kumimoji="1" lang="ja-JP" altLang="en-US" dirty="0"/>
              <a:t>●●」などのバージョン表記をすると、管理がしやすいです。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32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当ページの内容は一例です。</a:t>
            </a:r>
            <a:endParaRPr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LINE WORKS</a:t>
            </a:r>
            <a:r>
              <a:rPr lang="ja-JP" altLang="en-US" sz="1200" dirty="0"/>
              <a:t>　</a:t>
            </a:r>
            <a:r>
              <a:rPr lang="en-US" altLang="ja-JP" sz="1200" dirty="0"/>
              <a:t>HP</a:t>
            </a:r>
            <a:r>
              <a:rPr lang="ja-JP" altLang="en-US" sz="1200" dirty="0"/>
              <a:t>内「業種別活用」に掲載の、他社様の事例もご参照ください。</a:t>
            </a:r>
            <a:endParaRPr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https://line-works.com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53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b="0" dirty="0"/>
              <a:t>スマートフォン、またはパソコンどちらかひとつで使用する場合は、使用しないほうの機器の情報は削除してご利用下さい。</a:t>
            </a:r>
            <a:endParaRPr kumimoji="1" lang="en-US" altLang="ja-JP" b="0" dirty="0"/>
          </a:p>
          <a:p>
            <a:r>
              <a:rPr kumimoji="1" lang="en-US" altLang="ja-JP" b="0" dirty="0"/>
              <a:t>※</a:t>
            </a:r>
            <a:r>
              <a:rPr kumimoji="1" lang="ja-JP" altLang="en-US" b="0" dirty="0"/>
              <a:t>タブレットの場合は、「スマートフォンで使う場合」の情報をご活用ください。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71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スライド解説</a:t>
            </a:r>
            <a:r>
              <a:rPr kumimoji="1" lang="en-US" altLang="ja-JP" b="1" dirty="0"/>
              <a:t>】</a:t>
            </a:r>
          </a:p>
          <a:p>
            <a:r>
              <a:rPr kumimoji="1" lang="ja-JP" altLang="en-US" dirty="0"/>
              <a:t>「メンバーがログインできない」というトラブルを回避するため、必ず「ログイン」を選択してもらうようアナウンスしてください。</a:t>
            </a:r>
            <a:endParaRPr kumimoji="1" lang="en-US" altLang="ja-JP" dirty="0"/>
          </a:p>
          <a:p>
            <a:r>
              <a:rPr kumimoji="1" lang="ja-JP" altLang="en-US" dirty="0"/>
              <a:t>管理者が開設した</a:t>
            </a:r>
            <a:r>
              <a:rPr kumimoji="1" lang="en-US" altLang="ja-JP" dirty="0"/>
              <a:t>LINE WORKS</a:t>
            </a:r>
            <a:r>
              <a:rPr kumimoji="1" lang="ja-JP" altLang="en-US" dirty="0"/>
              <a:t>とは別の</a:t>
            </a:r>
            <a:r>
              <a:rPr kumimoji="1" lang="en-US" altLang="ja-JP" dirty="0"/>
              <a:t>LINE WORKS</a:t>
            </a:r>
            <a:r>
              <a:rPr kumimoji="1" lang="ja-JP" altLang="en-US" dirty="0"/>
              <a:t>が開設されてしまい、混乱の元となってしまいます。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734F-19D6-4C62-8E24-08D547791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1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4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9721D-2398-4287-B1AC-A58D8B9201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21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39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5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0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0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64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2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6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8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7846-E799-4EA6-B9CA-6266ED1EEFAD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460C-F83B-406B-91B7-F9FB65F1F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77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p.line-works.com/adoption-seminar-l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help.worksmobile.com/ja/use-guides/settings/security/login-security-settings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UUGIiv" TargetMode="External"/><Relationship Id="rId13" Type="http://schemas.openxmlformats.org/officeDocument/2006/relationships/image" Target="../media/image67.png"/><Relationship Id="rId3" Type="http://schemas.openxmlformats.org/officeDocument/2006/relationships/hyperlink" Target="https://lp.line-works.com/administrator_feature-introduction/" TargetMode="External"/><Relationship Id="rId7" Type="http://schemas.openxmlformats.org/officeDocument/2006/relationships/hyperlink" Target="https://bit.ly/3uQ56HK" TargetMode="Externa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3OXFcsc" TargetMode="External"/><Relationship Id="rId11" Type="http://schemas.openxmlformats.org/officeDocument/2006/relationships/image" Target="../media/image65.png"/><Relationship Id="rId5" Type="http://schemas.openxmlformats.org/officeDocument/2006/relationships/hyperlink" Target="https://help.worksmobile.com/ja/" TargetMode="External"/><Relationship Id="rId10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hyperlink" Target="https://bit.ly/49OpKGT" TargetMode="External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line-works.com/download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12" Type="http://schemas.openxmlformats.org/officeDocument/2006/relationships/hyperlink" Target="https://help.worksmobile.com/ja/use-guides/settings/security/login-security-settings/#i-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hyperlink" Target="https://help.worksmobile.com/ja/use-guides/settings/security/login-security-settings/#i-2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help.worksmobile.com/ja/use-guides/settings/security/login-security-settings/#i-4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4">
            <a:extLst>
              <a:ext uri="{FF2B5EF4-FFF2-40B4-BE49-F238E27FC236}">
                <a16:creationId xmlns:a16="http://schemas.microsoft.com/office/drawing/2014/main" id="{85CBCFC3-8080-0245-875B-876576BB169F}"/>
              </a:ext>
            </a:extLst>
          </p:cNvPr>
          <p:cNvSpPr/>
          <p:nvPr/>
        </p:nvSpPr>
        <p:spPr>
          <a:xfrm>
            <a:off x="370264" y="5493482"/>
            <a:ext cx="6104294" cy="3533840"/>
          </a:xfrm>
          <a:prstGeom prst="rect">
            <a:avLst/>
          </a:prstGeom>
          <a:solidFill>
            <a:schemeClr val="bg1"/>
          </a:solidFill>
          <a:ln w="19050">
            <a:solidFill>
              <a:srgbClr val="03C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hlinkClick r:id="rId3"/>
            <a:extLst>
              <a:ext uri="{FF2B5EF4-FFF2-40B4-BE49-F238E27FC236}">
                <a16:creationId xmlns:a16="http://schemas.microsoft.com/office/drawing/2014/main" id="{F99343A5-4558-4289-8EA1-FBDC873E5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75" y="6349891"/>
            <a:ext cx="812765" cy="812765"/>
          </a:xfrm>
          <a:prstGeom prst="rect">
            <a:avLst/>
          </a:prstGeom>
          <a:ln>
            <a:solidFill>
              <a:srgbClr val="00C65A"/>
            </a:solidFill>
          </a:ln>
        </p:spPr>
      </p:pic>
      <p:sp>
        <p:nvSpPr>
          <p:cNvPr id="25" name="四角形: 角を丸くする 4">
            <a:extLst>
              <a:ext uri="{FF2B5EF4-FFF2-40B4-BE49-F238E27FC236}">
                <a16:creationId xmlns:a16="http://schemas.microsoft.com/office/drawing/2014/main" id="{A8F9E00D-BFE9-CC46-BCB4-156DC2FF7917}"/>
              </a:ext>
            </a:extLst>
          </p:cNvPr>
          <p:cNvSpPr/>
          <p:nvPr/>
        </p:nvSpPr>
        <p:spPr>
          <a:xfrm>
            <a:off x="308652" y="878678"/>
            <a:ext cx="6172511" cy="713614"/>
          </a:xfrm>
          <a:prstGeom prst="roundRect">
            <a:avLst>
              <a:gd name="adj" fmla="val 230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■本資料「</a:t>
            </a:r>
            <a:r>
              <a:rPr kumimoji="1" lang="en-US" altLang="ja-JP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 </a:t>
            </a: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導入時社内配布用資料」について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B7E3DC-DDAF-B84E-9A82-5EC77366990A}"/>
              </a:ext>
            </a:extLst>
          </p:cNvPr>
          <p:cNvSpPr txBox="1"/>
          <p:nvPr/>
        </p:nvSpPr>
        <p:spPr>
          <a:xfrm>
            <a:off x="492759" y="1486356"/>
            <a:ext cx="576289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ja-JP" altLang="en-US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本資料は、</a:t>
            </a:r>
            <a:r>
              <a:rPr lang="en" altLang="ja-JP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導入者様が、社員のみなさまなど、</a:t>
            </a:r>
            <a:r>
              <a:rPr lang="en" altLang="ja-JP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をご利用いただくメンバーの方々に</a:t>
            </a:r>
            <a:r>
              <a:rPr lang="en" altLang="ja-JP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に関してお知らせをするための資料のフォーマットです。</a:t>
            </a:r>
          </a:p>
          <a:p>
            <a:pPr lvl="0">
              <a:defRPr/>
            </a:pPr>
            <a:r>
              <a:rPr lang="ja-JP" altLang="en-US" sz="11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内容に関しては、あくまでもモデルケースですので、各企業・組織の運用に合わせて改編し、ご利用ください。</a:t>
            </a:r>
          </a:p>
        </p:txBody>
      </p:sp>
      <p:sp>
        <p:nvSpPr>
          <p:cNvPr id="40" name="四角形: 角を丸くする 2">
            <a:extLst>
              <a:ext uri="{FF2B5EF4-FFF2-40B4-BE49-F238E27FC236}">
                <a16:creationId xmlns:a16="http://schemas.microsoft.com/office/drawing/2014/main" id="{682CC23B-873D-2141-91D9-09835BBA95DB}"/>
              </a:ext>
            </a:extLst>
          </p:cNvPr>
          <p:cNvSpPr/>
          <p:nvPr/>
        </p:nvSpPr>
        <p:spPr>
          <a:xfrm>
            <a:off x="4643752" y="6008182"/>
            <a:ext cx="1105610" cy="272516"/>
          </a:xfrm>
          <a:prstGeom prst="roundRect">
            <a:avLst>
              <a:gd name="adj" fmla="val 50000"/>
            </a:avLst>
          </a:prstGeom>
          <a:solidFill>
            <a:srgbClr val="03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900" b="1" spc="50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詳しくはコチラ</a:t>
            </a:r>
            <a:endParaRPr lang="en-US" altLang="ja-JP" sz="900" b="1" spc="50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085F105-7615-DB42-994F-847E6167EE81}"/>
              </a:ext>
            </a:extLst>
          </p:cNvPr>
          <p:cNvSpPr/>
          <p:nvPr/>
        </p:nvSpPr>
        <p:spPr>
          <a:xfrm>
            <a:off x="759479" y="7370357"/>
            <a:ext cx="3287646" cy="1468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そうだん窓口」は、より効果的に</a:t>
            </a: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を活用いただけるようお客様を支援する窓口です。</a:t>
            </a:r>
          </a:p>
          <a:p>
            <a:pPr>
              <a:lnSpc>
                <a:spcPct val="130000"/>
              </a:lnSpc>
              <a:defRPr/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導入目的達成のご支援はもちろん、当初の目的以外の課題の発見、解決までお手伝いします。</a:t>
            </a:r>
          </a:p>
          <a:p>
            <a:pPr>
              <a:lnSpc>
                <a:spcPct val="130000"/>
              </a:lnSpc>
              <a:defRPr/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有償プランをご契約のお客様は、管理者の方が、管理者画面の最下部「問題が解決できない場合お問い合わせ」からお問合せください。</a:t>
            </a:r>
            <a:endParaRPr lang="en-US" altLang="ja-JP" sz="10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6C7037-AC3E-7047-A73B-595F9FCB1CDB}"/>
              </a:ext>
            </a:extLst>
          </p:cNvPr>
          <p:cNvSpPr txBox="1"/>
          <p:nvPr/>
        </p:nvSpPr>
        <p:spPr>
          <a:xfrm>
            <a:off x="551685" y="5664689"/>
            <a:ext cx="3783469" cy="22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ja-JP" sz="1400" b="1" spc="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〔</a:t>
            </a:r>
            <a:r>
              <a:rPr lang="ja-JP" altLang="en-US" sz="1400" b="1" spc="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設定や運用に関するお役立ち情報</a:t>
            </a:r>
            <a:r>
              <a:rPr lang="en-US" altLang="ja-JP" sz="1400" b="1" spc="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〕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1CFAB5-010E-724C-889C-EC9224492598}"/>
              </a:ext>
            </a:extLst>
          </p:cNvPr>
          <p:cNvSpPr txBox="1"/>
          <p:nvPr/>
        </p:nvSpPr>
        <p:spPr>
          <a:xfrm>
            <a:off x="759480" y="6008412"/>
            <a:ext cx="3424854" cy="180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100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◆スムーズに社内導入したい方向け 無料セミナー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288372E-C287-0445-88B5-572F4DA17634}"/>
              </a:ext>
            </a:extLst>
          </p:cNvPr>
          <p:cNvSpPr txBox="1"/>
          <p:nvPr/>
        </p:nvSpPr>
        <p:spPr>
          <a:xfrm>
            <a:off x="756151" y="7159749"/>
            <a:ext cx="2924172" cy="180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100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◆</a:t>
            </a:r>
            <a:r>
              <a:rPr lang="en-US" altLang="ja-JP" sz="1100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100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そうだん窓口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D512B73-BADE-B14B-AF1B-CF97060F5C59}"/>
              </a:ext>
            </a:extLst>
          </p:cNvPr>
          <p:cNvSpPr txBox="1"/>
          <p:nvPr/>
        </p:nvSpPr>
        <p:spPr>
          <a:xfrm>
            <a:off x="800377" y="6482578"/>
            <a:ext cx="34610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対象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&gt;</a:t>
            </a:r>
          </a:p>
          <a:p>
            <a:pPr lvl="0">
              <a:defRPr/>
            </a:pP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◎</a:t>
            </a:r>
            <a:r>
              <a:rPr lang="en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をスムーズに定着させたいと考えている方</a:t>
            </a:r>
          </a:p>
          <a:p>
            <a:pPr lvl="0"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◎</a:t>
            </a:r>
            <a:r>
              <a:rPr lang="en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の導入について、社内稟議が必要な方</a:t>
            </a:r>
          </a:p>
          <a:p>
            <a:pPr lvl="0"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◎社内の理解を得て</a:t>
            </a:r>
            <a:r>
              <a:rPr lang="en" altLang="ja-JP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を広めたい方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544EA22-EBD9-EE40-B814-C91B230020C8}"/>
              </a:ext>
            </a:extLst>
          </p:cNvPr>
          <p:cNvSpPr txBox="1"/>
          <p:nvPr/>
        </p:nvSpPr>
        <p:spPr>
          <a:xfrm>
            <a:off x="796055" y="6246829"/>
            <a:ext cx="3227522" cy="140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hlinkClick r:id="rId3"/>
              </a:rPr>
              <a:t>https://lp.line-works.com/adoption-seminar-lp/</a:t>
            </a:r>
            <a:endParaRPr lang="ja-JP" altLang="en-US" sz="8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8" name="四角形: 角を丸くする 2">
            <a:extLst>
              <a:ext uri="{FF2B5EF4-FFF2-40B4-BE49-F238E27FC236}">
                <a16:creationId xmlns:a16="http://schemas.microsoft.com/office/drawing/2014/main" id="{91D0FD1D-012E-43E8-A351-99A3CEADA949}"/>
              </a:ext>
            </a:extLst>
          </p:cNvPr>
          <p:cNvSpPr/>
          <p:nvPr/>
        </p:nvSpPr>
        <p:spPr>
          <a:xfrm>
            <a:off x="492760" y="409700"/>
            <a:ext cx="3435773" cy="417980"/>
          </a:xfrm>
          <a:prstGeom prst="roundRect">
            <a:avLst>
              <a:gd name="adj" fmla="val 50000"/>
            </a:avLst>
          </a:prstGeom>
          <a:solidFill>
            <a:srgbClr val="FF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導入ご担当者の方向けのページです</a:t>
            </a:r>
          </a:p>
        </p:txBody>
      </p:sp>
      <p:sp>
        <p:nvSpPr>
          <p:cNvPr id="33" name="四角形: 角を丸くする 4">
            <a:extLst>
              <a:ext uri="{FF2B5EF4-FFF2-40B4-BE49-F238E27FC236}">
                <a16:creationId xmlns:a16="http://schemas.microsoft.com/office/drawing/2014/main" id="{017F5EC0-300F-4D01-8694-76645FF49263}"/>
              </a:ext>
            </a:extLst>
          </p:cNvPr>
          <p:cNvSpPr/>
          <p:nvPr/>
        </p:nvSpPr>
        <p:spPr>
          <a:xfrm>
            <a:off x="308652" y="3215956"/>
            <a:ext cx="6172511" cy="713614"/>
          </a:xfrm>
          <a:prstGeom prst="roundRect">
            <a:avLst>
              <a:gd name="adj" fmla="val 230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■本資料で伝えられること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A3D1F5F-BAB2-438B-B6B5-968429837490}"/>
              </a:ext>
            </a:extLst>
          </p:cNvPr>
          <p:cNvSpPr txBox="1"/>
          <p:nvPr/>
        </p:nvSpPr>
        <p:spPr>
          <a:xfrm>
            <a:off x="492760" y="3823634"/>
            <a:ext cx="5372396" cy="1056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1600" b="1" spc="80" dirty="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・「ダウンロード」「ログイン」「初期パスワードの変更」方法</a:t>
            </a:r>
            <a:endParaRPr lang="en-US" altLang="ja-JP" sz="1600" b="1" spc="8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lang="ja-JP" altLang="en-US" sz="1600" b="1" spc="80" dirty="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・トーク、スタンプ、メンション、リアクションの操作</a:t>
            </a:r>
            <a:endParaRPr lang="en-US" altLang="ja-JP" sz="1600" b="1" spc="8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600" b="1" spc="80" dirty="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1600" b="1" spc="80" dirty="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600" b="1" spc="80" dirty="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を使う際の心掛け</a:t>
            </a:r>
            <a:endParaRPr lang="en-US" altLang="ja-JP" sz="1600" b="1" spc="8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B08EDCC-C3CD-4321-A4E6-17FDE5D17E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40" y="7445958"/>
            <a:ext cx="1712511" cy="125156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14D279-15BD-4F77-B5FF-C11919ADF59E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3E421CAD-6674-4D58-A0AA-766E8B70BFEB}"/>
              </a:ext>
            </a:extLst>
          </p:cNvPr>
          <p:cNvSpPr/>
          <p:nvPr/>
        </p:nvSpPr>
        <p:spPr>
          <a:xfrm>
            <a:off x="3529742" y="2228515"/>
            <a:ext cx="2725914" cy="1010511"/>
          </a:xfrm>
          <a:prstGeom prst="wedgeRoundRectCallout">
            <a:avLst>
              <a:gd name="adj1" fmla="val -55201"/>
              <a:gd name="adj2" fmla="val -43610"/>
              <a:gd name="adj3" fmla="val 16667"/>
            </a:avLst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100" b="1" dirty="0">
                <a:solidFill>
                  <a:prstClr val="black"/>
                </a:solidFill>
              </a:rPr>
              <a:t>社内説明に必要な素材が</a:t>
            </a:r>
            <a:endParaRPr lang="en-US" altLang="ja-JP" sz="11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100" b="1" dirty="0">
                <a:solidFill>
                  <a:prstClr val="black"/>
                </a:solidFill>
              </a:rPr>
              <a:t>そろっているから、</a:t>
            </a:r>
            <a:endParaRPr lang="en-US" altLang="ja-JP" sz="11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600" b="1" u="sng" dirty="0">
                <a:solidFill>
                  <a:prstClr val="black"/>
                </a:solidFill>
                <a:highlight>
                  <a:srgbClr val="FFFF00"/>
                </a:highlight>
              </a:rPr>
              <a:t>自社用にアレンジするだけ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65B0AC-DA50-43B7-94AD-8CE58B7585D5}"/>
              </a:ext>
            </a:extLst>
          </p:cNvPr>
          <p:cNvSpPr/>
          <p:nvPr/>
        </p:nvSpPr>
        <p:spPr>
          <a:xfrm>
            <a:off x="5593369" y="131480"/>
            <a:ext cx="11487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1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Ver.20250401</a:t>
            </a:r>
            <a:endParaRPr lang="ja-JP" altLang="ja-JP" sz="11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5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F78FD68-0C32-4CBD-AE35-02E55713043B}"/>
              </a:ext>
            </a:extLst>
          </p:cNvPr>
          <p:cNvGrpSpPr/>
          <p:nvPr/>
        </p:nvGrpSpPr>
        <p:grpSpPr>
          <a:xfrm>
            <a:off x="262465" y="7700225"/>
            <a:ext cx="3117266" cy="1217631"/>
            <a:chOff x="259368" y="7800142"/>
            <a:chExt cx="3117266" cy="1217631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D063AC8-F4E1-48B8-8B65-4B94345707A7}"/>
                </a:ext>
              </a:extLst>
            </p:cNvPr>
            <p:cNvSpPr/>
            <p:nvPr/>
          </p:nvSpPr>
          <p:spPr>
            <a:xfrm>
              <a:off x="536767" y="7846490"/>
              <a:ext cx="2839867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任意のパスワードを</a:t>
              </a:r>
              <a:r>
                <a:rPr lang="en-US" altLang="ja-JP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2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回入力して、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［確認］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をクリックし、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</a:t>
              </a:r>
              <a:r>
                <a:rPr lang="en-US" altLang="ja-JP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OK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</a:t>
              </a:r>
            </a:p>
            <a:p>
              <a:pPr marL="0" lvl="1">
                <a:lnSpc>
                  <a:spcPct val="130000"/>
                </a:lnSpc>
                <a:defRPr/>
              </a:pPr>
              <a:endPara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管理者の設定によって、初期パスワードの変更が不要な場合、そのままログインします。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1DCB7CA-4320-4656-AC0E-C1439E7B5908}"/>
                </a:ext>
              </a:extLst>
            </p:cNvPr>
            <p:cNvSpPr/>
            <p:nvPr/>
          </p:nvSpPr>
          <p:spPr>
            <a:xfrm>
              <a:off x="259368" y="7800142"/>
              <a:ext cx="355278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❸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DD639E1-C6FF-45BD-BF26-9415E368C286}"/>
              </a:ext>
            </a:extLst>
          </p:cNvPr>
          <p:cNvGrpSpPr/>
          <p:nvPr/>
        </p:nvGrpSpPr>
        <p:grpSpPr>
          <a:xfrm>
            <a:off x="3561726" y="7699434"/>
            <a:ext cx="2911463" cy="1220631"/>
            <a:chOff x="3491241" y="7797142"/>
            <a:chExt cx="2911463" cy="1220631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92ADE21-03EA-4217-AC7E-C46358238F07}"/>
                </a:ext>
              </a:extLst>
            </p:cNvPr>
            <p:cNvSpPr/>
            <p:nvPr/>
          </p:nvSpPr>
          <p:spPr>
            <a:xfrm>
              <a:off x="3491241" y="7797142"/>
              <a:ext cx="355278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❹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D8B79C9-D175-4B88-A6F2-D28A17815C6A}"/>
                </a:ext>
              </a:extLst>
            </p:cNvPr>
            <p:cNvSpPr/>
            <p:nvPr/>
          </p:nvSpPr>
          <p:spPr>
            <a:xfrm>
              <a:off x="3762607" y="7846490"/>
              <a:ext cx="2640097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携帯番号の認証を行う場合は携帯番号を入力して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［送信］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をクリックし、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端末に届いた認証番号を入力して</a:t>
              </a:r>
              <a:endParaRPr lang="en-US" altLang="ja-JP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［確認］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</a:t>
              </a:r>
            </a:p>
            <a:p>
              <a:pPr marL="0" lvl="1">
                <a:lnSpc>
                  <a:spcPct val="130000"/>
                </a:lnSpc>
                <a:defRPr/>
              </a:pPr>
              <a:endPara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登録を行わない場合は、画面下部の</a:t>
              </a:r>
              <a:r>
                <a:rPr lang="ja-JP" altLang="en-US" sz="800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［キャンセル］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をクリックします。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例では「</a:t>
              </a: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2586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」と入力します。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17440BF-F845-4B99-B2B4-DB26C26EA47C}"/>
              </a:ext>
            </a:extLst>
          </p:cNvPr>
          <p:cNvGrpSpPr/>
          <p:nvPr/>
        </p:nvGrpSpPr>
        <p:grpSpPr>
          <a:xfrm>
            <a:off x="262076" y="3748625"/>
            <a:ext cx="3288727" cy="1209933"/>
            <a:chOff x="262076" y="3522577"/>
            <a:chExt cx="3288727" cy="1209933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EF15CD6-1B23-47D5-BA6C-E6B44DF32836}"/>
                </a:ext>
              </a:extLst>
            </p:cNvPr>
            <p:cNvSpPr/>
            <p:nvPr/>
          </p:nvSpPr>
          <p:spPr>
            <a:xfrm>
              <a:off x="262076" y="3522577"/>
              <a:ext cx="355278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❶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46BE77B-B439-48F1-8D59-54B0EFB98424}"/>
                </a:ext>
              </a:extLst>
            </p:cNvPr>
            <p:cNvSpPr/>
            <p:nvPr/>
          </p:nvSpPr>
          <p:spPr>
            <a:xfrm>
              <a:off x="536768" y="3561227"/>
              <a:ext cx="3014035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管理者から送られたメールの</a:t>
              </a:r>
              <a:r>
                <a:rPr lang="en-US" altLang="ja-JP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ID(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アカウント</a:t>
              </a:r>
              <a:r>
                <a:rPr lang="en-US" altLang="ja-JP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)/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初期パスワードを確認し、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［サービスにログインする］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をクリック</a:t>
              </a:r>
              <a:endParaRPr lang="en-US" altLang="ja-JP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endPara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メールでは「</a:t>
              </a: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ID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」は「アカウント」、「初期パスワード」は「仮パスワード」と表記されています。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管理者がメールを送らずにメンバー追加をした場合、メンバー追加の際に</a:t>
              </a: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ID/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初期パスワード情報を印刷してもらうなどして、確認してください。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B21AB3E-75AA-4C92-810D-095410183381}"/>
              </a:ext>
            </a:extLst>
          </p:cNvPr>
          <p:cNvGrpSpPr/>
          <p:nvPr/>
        </p:nvGrpSpPr>
        <p:grpSpPr>
          <a:xfrm>
            <a:off x="3561726" y="3748625"/>
            <a:ext cx="3111234" cy="1209933"/>
            <a:chOff x="3491241" y="3789277"/>
            <a:chExt cx="3111234" cy="120993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6FB7B568-4E95-4E8B-9E2E-231477880872}"/>
                </a:ext>
              </a:extLst>
            </p:cNvPr>
            <p:cNvSpPr/>
            <p:nvPr/>
          </p:nvSpPr>
          <p:spPr>
            <a:xfrm>
              <a:off x="3762608" y="3827927"/>
              <a:ext cx="2839867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［パスワード］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を入力、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［ログイン］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</a:t>
              </a:r>
              <a:endParaRPr lang="en-US" altLang="ja-JP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endParaRP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クリック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099FBAEE-2CDE-452E-A4F9-2E508841F261}"/>
                </a:ext>
              </a:extLst>
            </p:cNvPr>
            <p:cNvSpPr/>
            <p:nvPr/>
          </p:nvSpPr>
          <p:spPr>
            <a:xfrm>
              <a:off x="3491241" y="3789277"/>
              <a:ext cx="355278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❷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FDD5D47-3E3A-4F3E-89CC-91BC0190CF50}"/>
              </a:ext>
            </a:extLst>
          </p:cNvPr>
          <p:cNvSpPr txBox="1"/>
          <p:nvPr/>
        </p:nvSpPr>
        <p:spPr>
          <a:xfrm>
            <a:off x="397260" y="815545"/>
            <a:ext cx="52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を使うために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「ログイン」と「パスワード変更」をして下さい。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2">
            <a:extLst>
              <a:ext uri="{FF2B5EF4-FFF2-40B4-BE49-F238E27FC236}">
                <a16:creationId xmlns:a16="http://schemas.microsoft.com/office/drawing/2014/main" id="{1B07F201-C638-4BAF-995F-0BA06275A1AA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パソコンで使う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C9191F1-BC34-4CD4-BE32-569EE56EE229}"/>
              </a:ext>
            </a:extLst>
          </p:cNvPr>
          <p:cNvCxnSpPr/>
          <p:nvPr/>
        </p:nvCxnSpPr>
        <p:spPr>
          <a:xfrm>
            <a:off x="363820" y="1512676"/>
            <a:ext cx="6130360" cy="0"/>
          </a:xfrm>
          <a:prstGeom prst="line">
            <a:avLst/>
          </a:prstGeom>
          <a:ln>
            <a:solidFill>
              <a:srgbClr val="03C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EA64ED4-C8EB-4954-9FC8-696C26881557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AD4F2381-76F6-4C01-BEF5-09D9A3734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6990" r="15869" b="27636"/>
          <a:stretch/>
        </p:blipFill>
        <p:spPr>
          <a:xfrm>
            <a:off x="4813908" y="439478"/>
            <a:ext cx="1449392" cy="94536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CC4EA64-2CB0-461E-94A0-C560F788E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7397" r="10118" b="17766"/>
          <a:stretch/>
        </p:blipFill>
        <p:spPr>
          <a:xfrm>
            <a:off x="3590899" y="1838813"/>
            <a:ext cx="2930477" cy="19168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532C7A62-C553-48A8-AAF5-2CA85AA431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23207"/>
          <a:stretch/>
        </p:blipFill>
        <p:spPr>
          <a:xfrm>
            <a:off x="327121" y="1841986"/>
            <a:ext cx="2933138" cy="19146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094469D-63D8-4897-801A-4A01211927D0}"/>
              </a:ext>
            </a:extLst>
          </p:cNvPr>
          <p:cNvSpPr/>
          <p:nvPr/>
        </p:nvSpPr>
        <p:spPr>
          <a:xfrm>
            <a:off x="1224106" y="2919496"/>
            <a:ext cx="1858032" cy="41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15">
              <a:defRPr/>
            </a:pPr>
            <a:endParaRPr kumimoji="1" lang="ja-JP" altLang="en-US" sz="2115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10A7526-D25A-41FC-B31E-25C4FC981F69}"/>
              </a:ext>
            </a:extLst>
          </p:cNvPr>
          <p:cNvSpPr/>
          <p:nvPr/>
        </p:nvSpPr>
        <p:spPr>
          <a:xfrm>
            <a:off x="4336630" y="3100854"/>
            <a:ext cx="1449539" cy="210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15">
              <a:defRPr/>
            </a:pPr>
            <a:endParaRPr kumimoji="1" lang="ja-JP" altLang="en-US" sz="2115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E0C5CC9-B43F-41C9-91EA-E48930502BCA}"/>
              </a:ext>
            </a:extLst>
          </p:cNvPr>
          <p:cNvSpPr/>
          <p:nvPr/>
        </p:nvSpPr>
        <p:spPr>
          <a:xfrm>
            <a:off x="1810894" y="3549818"/>
            <a:ext cx="568999" cy="144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15">
              <a:defRPr/>
            </a:pPr>
            <a:endParaRPr kumimoji="1" lang="ja-JP" altLang="en-US" sz="2115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7C6F2BEB-2A34-4B7D-8501-8E8082903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6" y="2529378"/>
            <a:ext cx="3053892" cy="40349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BE984E3-7D56-497F-901D-6C4DA22DE44F}"/>
              </a:ext>
            </a:extLst>
          </p:cNvPr>
          <p:cNvSpPr/>
          <p:nvPr/>
        </p:nvSpPr>
        <p:spPr>
          <a:xfrm>
            <a:off x="4336630" y="2858833"/>
            <a:ext cx="1449539" cy="197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15">
              <a:defRPr/>
            </a:pPr>
            <a:endParaRPr kumimoji="1" lang="ja-JP" altLang="en-US" sz="2115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8D6ED90-D7B3-472A-97BB-B3CDA7119BB7}"/>
              </a:ext>
            </a:extLst>
          </p:cNvPr>
          <p:cNvGrpSpPr/>
          <p:nvPr/>
        </p:nvGrpSpPr>
        <p:grpSpPr>
          <a:xfrm>
            <a:off x="327121" y="5759045"/>
            <a:ext cx="6194255" cy="1959099"/>
            <a:chOff x="327121" y="6172491"/>
            <a:chExt cx="6878253" cy="2175432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995B9F9A-4C93-4743-83E5-7E166CFE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9" t="17260" r="20398" b="17886"/>
            <a:stretch/>
          </p:blipFill>
          <p:spPr>
            <a:xfrm>
              <a:off x="5487827" y="6771537"/>
              <a:ext cx="1717547" cy="157044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DA328BFF-0354-4CF1-B1B2-5061566C4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1" t="45468" r="52404" b="52358"/>
            <a:stretch/>
          </p:blipFill>
          <p:spPr>
            <a:xfrm>
              <a:off x="5926110" y="7457343"/>
              <a:ext cx="310515" cy="533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矢印: 折線 61">
              <a:extLst>
                <a:ext uri="{FF2B5EF4-FFF2-40B4-BE49-F238E27FC236}">
                  <a16:creationId xmlns:a16="http://schemas.microsoft.com/office/drawing/2014/main" id="{DFDC2D26-4D3D-4013-8CBB-2EE6DCCDEEBD}"/>
                </a:ext>
              </a:extLst>
            </p:cNvPr>
            <p:cNvSpPr/>
            <p:nvPr/>
          </p:nvSpPr>
          <p:spPr>
            <a:xfrm flipV="1">
              <a:off x="4608087" y="7331346"/>
              <a:ext cx="868076" cy="1016577"/>
            </a:xfrm>
            <a:prstGeom prst="ben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15" dirty="0">
                <a:latin typeface="Pretendard JP" panose="02000503000000020004" pitchFamily="50" charset="-128"/>
                <a:ea typeface="Pretendard JP Medium" panose="02000603000000020004" pitchFamily="50" charset="-128"/>
              </a:endParaRP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F1A54540-43E9-464B-BA58-1383F54CB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4" t="18134" r="20992" b="17871"/>
            <a:stretch/>
          </p:blipFill>
          <p:spPr>
            <a:xfrm>
              <a:off x="3887515" y="6172491"/>
              <a:ext cx="1717547" cy="157044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603A14DA-AEB0-4D91-B52E-5F2692ED1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1" t="45468" r="52404" b="52358"/>
            <a:stretch/>
          </p:blipFill>
          <p:spPr>
            <a:xfrm>
              <a:off x="4341581" y="6843771"/>
              <a:ext cx="310515" cy="533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B59039D0-B231-4BF8-BC6E-B6E916D2F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4" t="11703" r="7408" b="19529"/>
            <a:stretch/>
          </p:blipFill>
          <p:spPr>
            <a:xfrm>
              <a:off x="327121" y="6172491"/>
              <a:ext cx="3320522" cy="21694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8500E69D-D869-4AC3-8A8E-F02BD779C151}"/>
                </a:ext>
              </a:extLst>
            </p:cNvPr>
            <p:cNvSpPr/>
            <p:nvPr/>
          </p:nvSpPr>
          <p:spPr>
            <a:xfrm>
              <a:off x="1211272" y="7311921"/>
              <a:ext cx="1546526" cy="4310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E26F9751-83C1-4EC0-8456-139ED297CEB7}"/>
                </a:ext>
              </a:extLst>
            </p:cNvPr>
            <p:cNvSpPr/>
            <p:nvPr/>
          </p:nvSpPr>
          <p:spPr>
            <a:xfrm>
              <a:off x="1212000" y="8021042"/>
              <a:ext cx="1546526" cy="209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95B0B65E-2C0D-4854-8B64-BE597BDB2951}"/>
                </a:ext>
              </a:extLst>
            </p:cNvPr>
            <p:cNvSpPr/>
            <p:nvPr/>
          </p:nvSpPr>
          <p:spPr>
            <a:xfrm>
              <a:off x="2490079" y="6425125"/>
              <a:ext cx="300831" cy="2014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1BF1AAC0-515B-449D-A6F6-DD2A2008396F}"/>
                </a:ext>
              </a:extLst>
            </p:cNvPr>
            <p:cNvSpPr/>
            <p:nvPr/>
          </p:nvSpPr>
          <p:spPr>
            <a:xfrm>
              <a:off x="4326365" y="6815231"/>
              <a:ext cx="782536" cy="1142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44AEBC87-4AA6-4762-B41A-0ACADAF818A6}"/>
                </a:ext>
              </a:extLst>
            </p:cNvPr>
            <p:cNvSpPr/>
            <p:nvPr/>
          </p:nvSpPr>
          <p:spPr>
            <a:xfrm>
              <a:off x="5721599" y="7564833"/>
              <a:ext cx="1193637" cy="1685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E3F5994-DC17-4892-AE80-1656F93A766E}"/>
                </a:ext>
              </a:extLst>
            </p:cNvPr>
            <p:cNvSpPr/>
            <p:nvPr/>
          </p:nvSpPr>
          <p:spPr>
            <a:xfrm>
              <a:off x="5108901" y="6815231"/>
              <a:ext cx="190112" cy="1142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BF789B46-CB4E-4A10-98B8-68559C30D8CF}"/>
                </a:ext>
              </a:extLst>
            </p:cNvPr>
            <p:cNvSpPr/>
            <p:nvPr/>
          </p:nvSpPr>
          <p:spPr>
            <a:xfrm>
              <a:off x="5721599" y="7882163"/>
              <a:ext cx="1193637" cy="16747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68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FEA0EF-C01D-42DE-9017-172EB6F83C0C}"/>
              </a:ext>
            </a:extLst>
          </p:cNvPr>
          <p:cNvSpPr/>
          <p:nvPr/>
        </p:nvSpPr>
        <p:spPr>
          <a:xfrm>
            <a:off x="295200" y="4321480"/>
            <a:ext cx="6267600" cy="5254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118225-B5B0-411D-B5C6-AA75014343A9}"/>
              </a:ext>
            </a:extLst>
          </p:cNvPr>
          <p:cNvSpPr/>
          <p:nvPr/>
        </p:nvSpPr>
        <p:spPr>
          <a:xfrm>
            <a:off x="3474141" y="5448888"/>
            <a:ext cx="2922525" cy="3903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F13551D-6255-4582-A84E-6C180DB36A8E}"/>
              </a:ext>
            </a:extLst>
          </p:cNvPr>
          <p:cNvSpPr/>
          <p:nvPr/>
        </p:nvSpPr>
        <p:spPr>
          <a:xfrm>
            <a:off x="461335" y="5443881"/>
            <a:ext cx="2922525" cy="215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40329C-8AC4-471F-B642-FD59343D1291}"/>
              </a:ext>
            </a:extLst>
          </p:cNvPr>
          <p:cNvSpPr/>
          <p:nvPr/>
        </p:nvSpPr>
        <p:spPr>
          <a:xfrm>
            <a:off x="584359" y="4711142"/>
            <a:ext cx="5678941" cy="55364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defTabSz="457162">
              <a:lnSpc>
                <a:spcPct val="130000"/>
              </a:lnSpc>
              <a:defRPr/>
            </a:pPr>
            <a:r>
              <a:rPr lang="ja-JP" altLang="en-US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今後は、［</a:t>
            </a:r>
            <a:r>
              <a:rPr lang="en-US" altLang="ja-JP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ID</a:t>
            </a:r>
            <a:r>
              <a:rPr lang="ja-JP" altLang="en-US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］と［変更したパスワード］を入力することで、ログインが可能です。</a:t>
            </a:r>
          </a:p>
          <a:p>
            <a:pPr marL="0" lvl="1" defTabSz="457162">
              <a:lnSpc>
                <a:spcPct val="130000"/>
              </a:lnSpc>
              <a:defRPr/>
            </a:pPr>
            <a:r>
              <a:rPr lang="ja-JP" altLang="en-US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また、モバイル端末から</a:t>
            </a:r>
            <a:r>
              <a:rPr lang="en-US" altLang="ja-JP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LINE WORKS</a:t>
            </a:r>
            <a:r>
              <a:rPr lang="ja-JP" altLang="en-US" sz="1050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にログイン済みで、そのモバイル端末を「信頼できる端末」として登録しておけば、「信頼済みモバイル端末でログイン」のボタンからログインすることもできます。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8A9F06-3960-4ADB-AE55-80F04D38DA48}"/>
              </a:ext>
            </a:extLst>
          </p:cNvPr>
          <p:cNvSpPr/>
          <p:nvPr/>
        </p:nvSpPr>
        <p:spPr>
          <a:xfrm>
            <a:off x="306134" y="4372662"/>
            <a:ext cx="6245732" cy="37800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algn="ctr">
              <a:lnSpc>
                <a:spcPct val="130000"/>
              </a:lnSpc>
              <a:defRPr/>
            </a:pPr>
            <a:r>
              <a:rPr kumimoji="1" lang="en-US" altLang="ja-JP" sz="1510" b="1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510" b="1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今後のログイン方法</a:t>
            </a:r>
            <a:r>
              <a:rPr kumimoji="1" lang="en-US" altLang="ja-JP" sz="1510" b="1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CDCF6F-4ECC-4390-8BD9-7E988EBD28B9}"/>
              </a:ext>
            </a:extLst>
          </p:cNvPr>
          <p:cNvSpPr/>
          <p:nvPr/>
        </p:nvSpPr>
        <p:spPr>
          <a:xfrm>
            <a:off x="461335" y="5473794"/>
            <a:ext cx="2922525" cy="27727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algn="ctr">
              <a:lnSpc>
                <a:spcPct val="130000"/>
              </a:lnSpc>
              <a:defRPr/>
            </a:pPr>
            <a:r>
              <a:rPr kumimoji="1" lang="en-US" altLang="ja-JP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登録した</a:t>
            </a:r>
            <a:r>
              <a:rPr kumimoji="1" lang="en-US" altLang="ja-JP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ID/</a:t>
            </a:r>
            <a:r>
              <a:rPr kumimoji="1" lang="ja-JP" altLang="en-US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パスワードでログイン</a:t>
            </a:r>
            <a:r>
              <a:rPr kumimoji="1" lang="en-US" altLang="ja-JP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365B334-2678-4C4D-8F85-69D73155DC36}"/>
              </a:ext>
            </a:extLst>
          </p:cNvPr>
          <p:cNvGrpSpPr/>
          <p:nvPr/>
        </p:nvGrpSpPr>
        <p:grpSpPr>
          <a:xfrm>
            <a:off x="341588" y="3867603"/>
            <a:ext cx="3258364" cy="1209933"/>
            <a:chOff x="262076" y="3522577"/>
            <a:chExt cx="3258364" cy="120993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B133B96-6E2E-499E-BE7A-FBD3680422BB}"/>
                </a:ext>
              </a:extLst>
            </p:cNvPr>
            <p:cNvSpPr/>
            <p:nvPr/>
          </p:nvSpPr>
          <p:spPr>
            <a:xfrm>
              <a:off x="262076" y="3522577"/>
              <a:ext cx="355278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❺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1BD88D0-CE3A-427F-9DC0-CB5E09F43AEB}"/>
                </a:ext>
              </a:extLst>
            </p:cNvPr>
            <p:cNvSpPr/>
            <p:nvPr/>
          </p:nvSpPr>
          <p:spPr>
            <a:xfrm>
              <a:off x="536768" y="3561227"/>
              <a:ext cx="2983672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1" b="1" i="0" u="none" strike="noStrike" kern="1200" cap="none" spc="1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初期パスワードの変更　完了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598224E-3921-4195-969D-FC1268A7B419}"/>
              </a:ext>
            </a:extLst>
          </p:cNvPr>
          <p:cNvGrpSpPr/>
          <p:nvPr/>
        </p:nvGrpSpPr>
        <p:grpSpPr>
          <a:xfrm>
            <a:off x="1261554" y="7784712"/>
            <a:ext cx="1378800" cy="1582229"/>
            <a:chOff x="3740417" y="2141404"/>
            <a:chExt cx="1378800" cy="1582229"/>
          </a:xfrm>
        </p:grpSpPr>
        <p:sp>
          <p:nvSpPr>
            <p:cNvPr id="27" name="楕円 27">
              <a:extLst>
                <a:ext uri="{FF2B5EF4-FFF2-40B4-BE49-F238E27FC236}">
                  <a16:creationId xmlns:a16="http://schemas.microsoft.com/office/drawing/2014/main" id="{93C50F81-EB78-463A-BB33-9354E228DBEE}"/>
                </a:ext>
              </a:extLst>
            </p:cNvPr>
            <p:cNvSpPr/>
            <p:nvPr/>
          </p:nvSpPr>
          <p:spPr>
            <a:xfrm>
              <a:off x="3740417" y="2141404"/>
              <a:ext cx="1378800" cy="1312235"/>
            </a:xfrm>
            <a:prstGeom prst="ellipse">
              <a:avLst/>
            </a:prstGeom>
            <a:solidFill>
              <a:srgbClr val="FF99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5A34705C-46E4-4CAF-ADB9-7B8517F5F3ED}"/>
                </a:ext>
              </a:extLst>
            </p:cNvPr>
            <p:cNvSpPr/>
            <p:nvPr/>
          </p:nvSpPr>
          <p:spPr>
            <a:xfrm>
              <a:off x="3822505" y="2412619"/>
              <a:ext cx="1205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9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ログイン方法</a:t>
              </a:r>
              <a:endParaRPr lang="en-US" altLang="ja-JP" sz="9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9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詳細</a:t>
              </a:r>
            </a:p>
          </p:txBody>
        </p:sp>
        <p:pic>
          <p:nvPicPr>
            <p:cNvPr id="36" name="図 35">
              <a:hlinkClick r:id="rId3"/>
              <a:extLst>
                <a:ext uri="{FF2B5EF4-FFF2-40B4-BE49-F238E27FC236}">
                  <a16:creationId xmlns:a16="http://schemas.microsoft.com/office/drawing/2014/main" id="{14B8DC75-3552-465E-8D65-7C09AE21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121" y="2837593"/>
              <a:ext cx="886040" cy="886040"/>
            </a:xfrm>
            <a:prstGeom prst="rect">
              <a:avLst/>
            </a:prstGeom>
            <a:ln w="38100">
              <a:solidFill>
                <a:srgbClr val="33CC33"/>
              </a:solidFill>
            </a:ln>
          </p:spPr>
        </p:pic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A133E0B-C226-4E07-9F8A-5CB6C24504A1}"/>
              </a:ext>
            </a:extLst>
          </p:cNvPr>
          <p:cNvSpPr/>
          <p:nvPr/>
        </p:nvSpPr>
        <p:spPr>
          <a:xfrm>
            <a:off x="1671443" y="7844294"/>
            <a:ext cx="569225" cy="176749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algn="ctr">
              <a:spcAft>
                <a:spcPts val="599"/>
              </a:spcAft>
            </a:pPr>
            <a:r>
              <a:rPr lang="ja-JP" altLang="en-US" sz="105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ポイント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FFD8E66-3655-4809-9B0F-C3F78F8D9DC2}"/>
              </a:ext>
            </a:extLst>
          </p:cNvPr>
          <p:cNvSpPr/>
          <p:nvPr/>
        </p:nvSpPr>
        <p:spPr>
          <a:xfrm>
            <a:off x="617354" y="5823095"/>
            <a:ext cx="1212410" cy="274430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defTabSz="457162">
              <a:lnSpc>
                <a:spcPct val="130000"/>
              </a:lnSpc>
              <a:defRPr/>
            </a:pP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</a:t>
            </a:r>
            <a:r>
              <a:rPr lang="en-US" altLang="ja-JP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ID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］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を入力し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［ログイン］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をクリックして、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［変更したパスワード］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を入力し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［ログイン］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をクリックします。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6652BA2-2BDE-429B-BDC1-333E40029CED}"/>
              </a:ext>
            </a:extLst>
          </p:cNvPr>
          <p:cNvSpPr/>
          <p:nvPr/>
        </p:nvSpPr>
        <p:spPr>
          <a:xfrm>
            <a:off x="3474611" y="5473794"/>
            <a:ext cx="2922525" cy="27727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algn="ctr">
              <a:lnSpc>
                <a:spcPct val="130000"/>
              </a:lnSpc>
              <a:defRPr/>
            </a:pPr>
            <a:r>
              <a:rPr kumimoji="1" lang="en-US" altLang="ja-JP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信頼できる端末を通してログイン</a:t>
            </a:r>
            <a:r>
              <a:rPr kumimoji="1" lang="en-US" altLang="ja-JP" sz="1100" b="1" u="sng" spc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2E41276-43A6-4073-97D2-4EE8C24E02B0}"/>
              </a:ext>
            </a:extLst>
          </p:cNvPr>
          <p:cNvSpPr/>
          <p:nvPr/>
        </p:nvSpPr>
        <p:spPr>
          <a:xfrm>
            <a:off x="3630630" y="5823095"/>
            <a:ext cx="1212410" cy="274430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0" lvl="1" defTabSz="457162">
              <a:lnSpc>
                <a:spcPct val="130000"/>
              </a:lnSpc>
              <a:defRPr/>
            </a:pP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モバイル端末でログイン後、そのモバイル端末を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「信頼できる端末」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として登録すれば、</a:t>
            </a:r>
            <a:r>
              <a:rPr lang="ja-JP" altLang="en-US" sz="1101" b="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「信頼済みモバイル端末でログイン」</a:t>
            </a:r>
            <a:r>
              <a:rPr lang="ja-JP" altLang="en-US" sz="1101" spc="100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のボタンからログインできます 。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A28565E-1632-48B4-9FBD-5CF38F1A701F}"/>
              </a:ext>
            </a:extLst>
          </p:cNvPr>
          <p:cNvSpPr txBox="1"/>
          <p:nvPr/>
        </p:nvSpPr>
        <p:spPr>
          <a:xfrm>
            <a:off x="397260" y="815545"/>
            <a:ext cx="52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を使うために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「ログイン」と「パスワード変更」をして下さい。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四角形: 角を丸くする 2">
            <a:extLst>
              <a:ext uri="{FF2B5EF4-FFF2-40B4-BE49-F238E27FC236}">
                <a16:creationId xmlns:a16="http://schemas.microsoft.com/office/drawing/2014/main" id="{28578566-01D5-4F2C-BCD9-B41D4E13D12A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パソコンで使う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EC5042F-BE7E-4C3D-B46A-C385AD258A27}"/>
              </a:ext>
            </a:extLst>
          </p:cNvPr>
          <p:cNvCxnSpPr/>
          <p:nvPr/>
        </p:nvCxnSpPr>
        <p:spPr>
          <a:xfrm>
            <a:off x="363820" y="1512676"/>
            <a:ext cx="6130360" cy="0"/>
          </a:xfrm>
          <a:prstGeom prst="line">
            <a:avLst/>
          </a:prstGeom>
          <a:ln>
            <a:solidFill>
              <a:srgbClr val="03C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9A78198-4124-4359-99F6-50A48F70CC8D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FC736160-A432-4D21-B87F-9BBEF618D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6990" r="15869" b="27636"/>
          <a:stretch/>
        </p:blipFill>
        <p:spPr>
          <a:xfrm>
            <a:off x="4813908" y="439478"/>
            <a:ext cx="1449392" cy="945365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E248156-0DFD-4571-8061-8DC9A41E7AF5}"/>
              </a:ext>
            </a:extLst>
          </p:cNvPr>
          <p:cNvGrpSpPr/>
          <p:nvPr/>
        </p:nvGrpSpPr>
        <p:grpSpPr>
          <a:xfrm>
            <a:off x="1876983" y="5844206"/>
            <a:ext cx="1354210" cy="1498338"/>
            <a:chOff x="2029383" y="5939698"/>
            <a:chExt cx="1555065" cy="1720570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7288E122-8554-42FE-9D21-1BAA55054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12048" r="23099" b="14311"/>
            <a:stretch/>
          </p:blipFill>
          <p:spPr>
            <a:xfrm>
              <a:off x="2029383" y="5939698"/>
              <a:ext cx="1555065" cy="172057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566467E6-291A-4EB7-818A-E6F14DCFACB2}"/>
                </a:ext>
              </a:extLst>
            </p:cNvPr>
            <p:cNvSpPr/>
            <p:nvPr/>
          </p:nvSpPr>
          <p:spPr>
            <a:xfrm>
              <a:off x="2226438" y="6853666"/>
              <a:ext cx="941578" cy="1624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709578A-B339-436F-8F39-AA30E1C09A69}"/>
                </a:ext>
              </a:extLst>
            </p:cNvPr>
            <p:cNvSpPr/>
            <p:nvPr/>
          </p:nvSpPr>
          <p:spPr>
            <a:xfrm>
              <a:off x="2226437" y="7073083"/>
              <a:ext cx="1153033" cy="1183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80817EA5-7C6B-4853-9F96-1CABE1DA43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 b="15396"/>
          <a:stretch/>
        </p:blipFill>
        <p:spPr>
          <a:xfrm>
            <a:off x="3630160" y="7674218"/>
            <a:ext cx="1178631" cy="15681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8BFF5FE-D862-441C-AF9A-A2BFD3B3D744}"/>
              </a:ext>
            </a:extLst>
          </p:cNvPr>
          <p:cNvGrpSpPr/>
          <p:nvPr/>
        </p:nvGrpSpPr>
        <p:grpSpPr>
          <a:xfrm>
            <a:off x="5004834" y="5851260"/>
            <a:ext cx="1250872" cy="1384744"/>
            <a:chOff x="5423820" y="7974830"/>
            <a:chExt cx="1554231" cy="1720570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9CD24B40-CF94-4208-A952-2CF04D3FB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12048" r="23099" b="14311"/>
            <a:stretch/>
          </p:blipFill>
          <p:spPr>
            <a:xfrm>
              <a:off x="5423820" y="7974830"/>
              <a:ext cx="1554231" cy="172057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EFEC437-D79B-4CB5-A636-9EDAEE6B065F}"/>
                </a:ext>
              </a:extLst>
            </p:cNvPr>
            <p:cNvSpPr/>
            <p:nvPr/>
          </p:nvSpPr>
          <p:spPr>
            <a:xfrm>
              <a:off x="5620874" y="9556271"/>
              <a:ext cx="1153033" cy="1183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15">
                <a:defRPr/>
              </a:pPr>
              <a:endParaRPr kumimoji="1" lang="ja-JP" altLang="en-US" sz="2115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ACBA113B-37D3-4366-A9C7-0122FAB92D73}"/>
              </a:ext>
            </a:extLst>
          </p:cNvPr>
          <p:cNvGrpSpPr/>
          <p:nvPr/>
        </p:nvGrpSpPr>
        <p:grpSpPr>
          <a:xfrm>
            <a:off x="5004834" y="7376994"/>
            <a:ext cx="1250872" cy="1865369"/>
            <a:chOff x="4064987" y="7741920"/>
            <a:chExt cx="1202258" cy="1792874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0F8C13C4-364B-4324-B344-D98773856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1" b="18682"/>
            <a:stretch/>
          </p:blipFill>
          <p:spPr>
            <a:xfrm>
              <a:off x="4064987" y="7741920"/>
              <a:ext cx="1202258" cy="179287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D6B48C10-EAF9-460E-AA46-1D7FBF0D7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32"/>
            <a:stretch/>
          </p:blipFill>
          <p:spPr>
            <a:xfrm>
              <a:off x="4064987" y="8977092"/>
              <a:ext cx="1202258" cy="51596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D3E3DD55-5B48-4210-8723-123286284D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b="9105"/>
          <a:stretch/>
        </p:blipFill>
        <p:spPr>
          <a:xfrm>
            <a:off x="338927" y="1652864"/>
            <a:ext cx="3322800" cy="2168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518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2A1A2-4FDF-4CCB-9C61-4394D92E143E}"/>
              </a:ext>
            </a:extLst>
          </p:cNvPr>
          <p:cNvSpPr txBox="1"/>
          <p:nvPr/>
        </p:nvSpPr>
        <p:spPr>
          <a:xfrm>
            <a:off x="367794" y="1489139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◆トークの送り方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8D5B130-1099-4107-9954-37B611C8A5F0}"/>
              </a:ext>
            </a:extLst>
          </p:cNvPr>
          <p:cNvSpPr txBox="1"/>
          <p:nvPr/>
        </p:nvSpPr>
        <p:spPr>
          <a:xfrm>
            <a:off x="367794" y="5908461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◆スタンプの送り方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478CDB4-E698-489E-9880-1337C59290D6}"/>
              </a:ext>
            </a:extLst>
          </p:cNvPr>
          <p:cNvSpPr txBox="1"/>
          <p:nvPr/>
        </p:nvSpPr>
        <p:spPr>
          <a:xfrm>
            <a:off x="1143046" y="4974184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任意の相手がいる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トークルームを選ぶ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865C51-2855-43D1-A959-307EE9BC6621}"/>
              </a:ext>
            </a:extLst>
          </p:cNvPr>
          <p:cNvSpPr/>
          <p:nvPr/>
        </p:nvSpPr>
        <p:spPr>
          <a:xfrm>
            <a:off x="3727027" y="4961352"/>
            <a:ext cx="210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文章を入力し、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を押して送信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2B194C9-ED68-4260-B5C2-635C5186D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12904"/>
          <a:stretch/>
        </p:blipFill>
        <p:spPr>
          <a:xfrm>
            <a:off x="3839519" y="5255905"/>
            <a:ext cx="238931" cy="30796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BD61BF5-8307-4EE8-A94F-5F278CD81890}"/>
              </a:ext>
            </a:extLst>
          </p:cNvPr>
          <p:cNvSpPr txBox="1"/>
          <p:nvPr/>
        </p:nvSpPr>
        <p:spPr>
          <a:xfrm>
            <a:off x="397260" y="815545"/>
            <a:ext cx="52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トーク、スタンプなどを使って、円滑にやりとりしましょう。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四角形: 角を丸くする 2">
            <a:extLst>
              <a:ext uri="{FF2B5EF4-FFF2-40B4-BE49-F238E27FC236}">
                <a16:creationId xmlns:a16="http://schemas.microsoft.com/office/drawing/2014/main" id="{33998C59-3C9F-4D16-AD53-FC3D8CE57680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基本的な使い方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9CDE919-113D-441C-8FC6-71010A7B12A4}"/>
              </a:ext>
            </a:extLst>
          </p:cNvPr>
          <p:cNvSpPr/>
          <p:nvPr/>
        </p:nvSpPr>
        <p:spPr>
          <a:xfrm>
            <a:off x="917960" y="8985146"/>
            <a:ext cx="499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を押して、好きな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スタンプ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を選び、　　を押して送信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ECEFDCD-6EE9-4A5D-AFC7-562FB478B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6" y="9017131"/>
            <a:ext cx="290091" cy="29009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811FCC-DEE0-4F6C-8AD7-CBD5C458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12904"/>
          <a:stretch/>
        </p:blipFill>
        <p:spPr>
          <a:xfrm>
            <a:off x="4259586" y="9015832"/>
            <a:ext cx="238931" cy="30796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73319DD-51D3-4963-B5E7-D8A07BED091C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BA01E2-03FC-4AFA-BE1B-125B5546B026}"/>
              </a:ext>
            </a:extLst>
          </p:cNvPr>
          <p:cNvGrpSpPr/>
          <p:nvPr/>
        </p:nvGrpSpPr>
        <p:grpSpPr>
          <a:xfrm>
            <a:off x="1113807" y="1972073"/>
            <a:ext cx="1808507" cy="2940694"/>
            <a:chOff x="635983" y="1604060"/>
            <a:chExt cx="1555086" cy="2528623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DCF17D4-ECCB-4CA4-99D9-22EBB9B9767D}"/>
                </a:ext>
              </a:extLst>
            </p:cNvPr>
            <p:cNvSpPr/>
            <p:nvPr/>
          </p:nvSpPr>
          <p:spPr>
            <a:xfrm>
              <a:off x="1064257" y="3705225"/>
              <a:ext cx="264887" cy="223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D22B916-5CCF-475B-96EE-9AACF8294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9"/>
            <a:stretch/>
          </p:blipFill>
          <p:spPr>
            <a:xfrm>
              <a:off x="635983" y="1604060"/>
              <a:ext cx="1555086" cy="252313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88724CB4-6302-4FA8-8176-0B4A7C09A193}"/>
                </a:ext>
              </a:extLst>
            </p:cNvPr>
            <p:cNvSpPr/>
            <p:nvPr/>
          </p:nvSpPr>
          <p:spPr>
            <a:xfrm>
              <a:off x="964926" y="3894896"/>
              <a:ext cx="264887" cy="2377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7B2ACB55-CC5C-401E-95FF-218589329EDF}"/>
                </a:ext>
              </a:extLst>
            </p:cNvPr>
            <p:cNvSpPr/>
            <p:nvPr/>
          </p:nvSpPr>
          <p:spPr>
            <a:xfrm>
              <a:off x="639662" y="1607070"/>
              <a:ext cx="1545374" cy="324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15" dirty="0"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1B8308-101B-48C8-A123-C851AEAA5B3D}"/>
              </a:ext>
            </a:extLst>
          </p:cNvPr>
          <p:cNvGrpSpPr/>
          <p:nvPr/>
        </p:nvGrpSpPr>
        <p:grpSpPr>
          <a:xfrm>
            <a:off x="3388756" y="2279125"/>
            <a:ext cx="2559600" cy="2579111"/>
            <a:chOff x="4072905" y="1603885"/>
            <a:chExt cx="2559600" cy="2579111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F35F9A18-2C26-42F6-9AC5-B827CA20F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80" b="23070"/>
            <a:stretch/>
          </p:blipFill>
          <p:spPr>
            <a:xfrm>
              <a:off x="4072905" y="1603885"/>
              <a:ext cx="2559600" cy="257911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B4D146D-C17D-439B-86FE-09DFE94AC741}"/>
                </a:ext>
              </a:extLst>
            </p:cNvPr>
            <p:cNvSpPr/>
            <p:nvPr/>
          </p:nvSpPr>
          <p:spPr>
            <a:xfrm>
              <a:off x="4406265" y="3042590"/>
              <a:ext cx="1670038" cy="3787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B490667A-96E7-4249-8146-6ABE3F5BFF19}"/>
                </a:ext>
              </a:extLst>
            </p:cNvPr>
            <p:cNvSpPr/>
            <p:nvPr/>
          </p:nvSpPr>
          <p:spPr>
            <a:xfrm>
              <a:off x="6318885" y="3164204"/>
              <a:ext cx="238125" cy="2571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53D1E7E-B19B-4C5C-B96E-43F3F3EBAE1F}"/>
              </a:ext>
            </a:extLst>
          </p:cNvPr>
          <p:cNvGrpSpPr/>
          <p:nvPr/>
        </p:nvGrpSpPr>
        <p:grpSpPr>
          <a:xfrm>
            <a:off x="1053994" y="6356369"/>
            <a:ext cx="4750012" cy="2532632"/>
            <a:chOff x="851870" y="6356369"/>
            <a:chExt cx="4750012" cy="2532632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844BFF3E-0343-42C5-BE0B-17FAC0E172B0}"/>
                </a:ext>
              </a:extLst>
            </p:cNvPr>
            <p:cNvGrpSpPr/>
            <p:nvPr/>
          </p:nvGrpSpPr>
          <p:grpSpPr>
            <a:xfrm>
              <a:off x="851870" y="6356382"/>
              <a:ext cx="2263945" cy="2532464"/>
              <a:chOff x="830898" y="6394384"/>
              <a:chExt cx="2084400" cy="2331624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3E8A9B27-ABA0-4084-A3B7-D8368304B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110"/>
              <a:stretch/>
            </p:blipFill>
            <p:spPr>
              <a:xfrm>
                <a:off x="830898" y="6394384"/>
                <a:ext cx="2084400" cy="2331624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E033872C-9F89-4B6C-82ED-6576FDCEDB3F}"/>
                  </a:ext>
                </a:extLst>
              </p:cNvPr>
              <p:cNvSpPr/>
              <p:nvPr/>
            </p:nvSpPr>
            <p:spPr>
              <a:xfrm>
                <a:off x="2450288" y="7288468"/>
                <a:ext cx="209627" cy="2179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 dirty="0">
                  <a:latin typeface="Pretendard JP Medium" panose="02000603000000020004" pitchFamily="50" charset="-128"/>
                  <a:ea typeface="Pretendard JP Medium" panose="02000603000000020004" pitchFamily="50" charset="-128"/>
                </a:endParaRPr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0037555-43E2-4EA1-BAFD-55DCD40E31A5}"/>
                  </a:ext>
                </a:extLst>
              </p:cNvPr>
              <p:cNvSpPr/>
              <p:nvPr/>
            </p:nvSpPr>
            <p:spPr>
              <a:xfrm>
                <a:off x="834179" y="7546209"/>
                <a:ext cx="2076244" cy="2323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 dirty="0">
                  <a:latin typeface="Pretendard JP Medium" panose="02000603000000020004" pitchFamily="50" charset="-128"/>
                  <a:ea typeface="Pretendard JP Medium" panose="02000603000000020004" pitchFamily="50" charset="-128"/>
                </a:endParaRPr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AF3518E-3776-4989-A861-718B4BC7D261}"/>
                  </a:ext>
                </a:extLst>
              </p:cNvPr>
              <p:cNvSpPr/>
              <p:nvPr/>
            </p:nvSpPr>
            <p:spPr>
              <a:xfrm>
                <a:off x="2659669" y="7288468"/>
                <a:ext cx="189505" cy="21790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 dirty="0">
                  <a:latin typeface="Pretendard JP Medium" panose="02000603000000020004" pitchFamily="50" charset="-128"/>
                  <a:ea typeface="Pretendard JP Medium" panose="02000603000000020004" pitchFamily="50" charset="-128"/>
                </a:endParaRPr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691F126F-F9E3-42A2-8D6E-E90A69404755}"/>
                  </a:ext>
                </a:extLst>
              </p:cNvPr>
              <p:cNvSpPr/>
              <p:nvPr/>
            </p:nvSpPr>
            <p:spPr>
              <a:xfrm>
                <a:off x="833321" y="8249986"/>
                <a:ext cx="511538" cy="38418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 dirty="0">
                  <a:latin typeface="Pretendard JP Medium" panose="02000603000000020004" pitchFamily="50" charset="-128"/>
                  <a:ea typeface="Pretendard JP Medium" panose="020006030000000200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B25D8AFD-3BD8-4053-AED6-EFB1323793CC}"/>
                </a:ext>
              </a:extLst>
            </p:cNvPr>
            <p:cNvGrpSpPr/>
            <p:nvPr/>
          </p:nvGrpSpPr>
          <p:grpSpPr>
            <a:xfrm>
              <a:off x="3337937" y="6356369"/>
              <a:ext cx="2263945" cy="2532632"/>
              <a:chOff x="3977593" y="6394385"/>
              <a:chExt cx="2084400" cy="2331778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1674A5A1-5BD1-4DB1-A17A-3DAF6D3AD2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105"/>
              <a:stretch/>
            </p:blipFill>
            <p:spPr>
              <a:xfrm>
                <a:off x="3977593" y="6394385"/>
                <a:ext cx="2084400" cy="233177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86562AB1-1789-4A54-B55A-28D4EC9A7051}"/>
                  </a:ext>
                </a:extLst>
              </p:cNvPr>
              <p:cNvSpPr/>
              <p:nvPr/>
            </p:nvSpPr>
            <p:spPr>
              <a:xfrm>
                <a:off x="5053281" y="7585593"/>
                <a:ext cx="888243" cy="7879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 dirty="0">
                  <a:latin typeface="Pretendard JP Medium" panose="02000603000000020004" pitchFamily="50" charset="-128"/>
                  <a:ea typeface="Pretendard JP Medium" panose="020006030000000200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84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8D5B130-1099-4107-9954-37B611C8A5F0}"/>
              </a:ext>
            </a:extLst>
          </p:cNvPr>
          <p:cNvSpPr txBox="1"/>
          <p:nvPr/>
        </p:nvSpPr>
        <p:spPr>
          <a:xfrm>
            <a:off x="367794" y="5636786"/>
            <a:ext cx="491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◆手軽に共感や反応を表現したい（リアクション）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FC864F-596E-4490-B909-713D4D29B7B7}"/>
              </a:ext>
            </a:extLst>
          </p:cNvPr>
          <p:cNvSpPr txBox="1"/>
          <p:nvPr/>
        </p:nvSpPr>
        <p:spPr>
          <a:xfrm>
            <a:off x="367794" y="1482591"/>
            <a:ext cx="54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◆誰に話してかけているかわかりやすくする（メンション）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4BC6D59-1D16-4781-8CEF-C347BA5A5987}"/>
              </a:ext>
            </a:extLst>
          </p:cNvPr>
          <p:cNvSpPr/>
          <p:nvPr/>
        </p:nvSpPr>
        <p:spPr>
          <a:xfrm>
            <a:off x="850585" y="4511754"/>
            <a:ext cx="499189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＠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」と入力し、相手を選ぶと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トークに相手の名前が青く表示されてわかりやすくなります。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［＠全員にメンション］を押すと、トークルーム内のメンバー全員を指定できます。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6E528FD-F32E-4786-917F-89F1F0C4730D}"/>
              </a:ext>
            </a:extLst>
          </p:cNvPr>
          <p:cNvSpPr/>
          <p:nvPr/>
        </p:nvSpPr>
        <p:spPr>
          <a:xfrm>
            <a:off x="848873" y="8858050"/>
            <a:ext cx="499189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トークを長押しして、好きなリアクションを選択する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誰にも通知は飛ばさずに、反応を送れます。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5324C8E-ECFB-4C5D-9D06-3167F1B3DA48}"/>
              </a:ext>
            </a:extLst>
          </p:cNvPr>
          <p:cNvSpPr txBox="1"/>
          <p:nvPr/>
        </p:nvSpPr>
        <p:spPr>
          <a:xfrm>
            <a:off x="397260" y="815545"/>
            <a:ext cx="52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トーク、スタンプなどを使って、円滑にやりとりしましょう。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四角形: 角を丸くする 2">
            <a:extLst>
              <a:ext uri="{FF2B5EF4-FFF2-40B4-BE49-F238E27FC236}">
                <a16:creationId xmlns:a16="http://schemas.microsoft.com/office/drawing/2014/main" id="{84BF57EC-16AA-49F3-A495-B5388BE41130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基本的な使い方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D8E925-8D1B-4DF4-8527-D1498538CBC2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73505DB-2872-4727-8EDC-35BC70DF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29531"/>
          <a:stretch/>
        </p:blipFill>
        <p:spPr>
          <a:xfrm>
            <a:off x="874292" y="1841628"/>
            <a:ext cx="2084400" cy="25111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496F5DF-DD4A-44D9-8B9C-BD1CF9DC9B1C}"/>
              </a:ext>
            </a:extLst>
          </p:cNvPr>
          <p:cNvSpPr/>
          <p:nvPr/>
        </p:nvSpPr>
        <p:spPr>
          <a:xfrm>
            <a:off x="877567" y="2699411"/>
            <a:ext cx="2074739" cy="996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DFB6A1D-5090-41E6-94CB-77DB94B695FF}"/>
              </a:ext>
            </a:extLst>
          </p:cNvPr>
          <p:cNvSpPr/>
          <p:nvPr/>
        </p:nvSpPr>
        <p:spPr>
          <a:xfrm>
            <a:off x="1180596" y="3761267"/>
            <a:ext cx="228230" cy="215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EDE1D4A-16E5-415C-A5D8-5277FFC5EC1E}"/>
              </a:ext>
            </a:extLst>
          </p:cNvPr>
          <p:cNvGrpSpPr/>
          <p:nvPr/>
        </p:nvGrpSpPr>
        <p:grpSpPr>
          <a:xfrm>
            <a:off x="3247087" y="1847214"/>
            <a:ext cx="2333465" cy="2511139"/>
            <a:chOff x="3535185" y="2027033"/>
            <a:chExt cx="2085057" cy="2243817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6873D4A-DE8E-4807-8175-821CE1467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9" t="49855"/>
            <a:stretch/>
          </p:blipFill>
          <p:spPr>
            <a:xfrm>
              <a:off x="3535185" y="2027033"/>
              <a:ext cx="2085057" cy="224381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9B6935C-C06B-4BF6-BFA0-708A64BB144C}"/>
                </a:ext>
              </a:extLst>
            </p:cNvPr>
            <p:cNvSpPr/>
            <p:nvPr/>
          </p:nvSpPr>
          <p:spPr>
            <a:xfrm>
              <a:off x="3699338" y="3330375"/>
              <a:ext cx="1842129" cy="5496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90FC0ED-7364-4102-BF79-64FB0224441E}"/>
              </a:ext>
            </a:extLst>
          </p:cNvPr>
          <p:cNvGrpSpPr/>
          <p:nvPr/>
        </p:nvGrpSpPr>
        <p:grpSpPr>
          <a:xfrm>
            <a:off x="711200" y="6037746"/>
            <a:ext cx="2241106" cy="2711096"/>
            <a:chOff x="848873" y="6204290"/>
            <a:chExt cx="2193709" cy="2653759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552E198-C7B8-443F-B159-C0C15053F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" t="40996" r="-38" b="3204"/>
            <a:stretch/>
          </p:blipFill>
          <p:spPr>
            <a:xfrm>
              <a:off x="848873" y="6204290"/>
              <a:ext cx="2193709" cy="265375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6DC3E46-60B1-4477-B804-91B1BCC417D1}"/>
                </a:ext>
              </a:extLst>
            </p:cNvPr>
            <p:cNvSpPr/>
            <p:nvPr/>
          </p:nvSpPr>
          <p:spPr>
            <a:xfrm>
              <a:off x="1125576" y="6577217"/>
              <a:ext cx="1333350" cy="3565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061D627-62E3-4CA7-9777-6A097139212F}"/>
                </a:ext>
              </a:extLst>
            </p:cNvPr>
            <p:cNvSpPr/>
            <p:nvPr/>
          </p:nvSpPr>
          <p:spPr>
            <a:xfrm>
              <a:off x="947346" y="7747170"/>
              <a:ext cx="1669406" cy="3171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F408BB6-3C7B-4A02-A6B5-12D29791A9C1}"/>
              </a:ext>
            </a:extLst>
          </p:cNvPr>
          <p:cNvGrpSpPr/>
          <p:nvPr/>
        </p:nvGrpSpPr>
        <p:grpSpPr>
          <a:xfrm>
            <a:off x="3247087" y="6035225"/>
            <a:ext cx="2333465" cy="2711096"/>
            <a:chOff x="3247087" y="6204290"/>
            <a:chExt cx="2193709" cy="2548723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655F3AB-8187-4F6C-A69D-E5154E24E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8" t="43231" r="14028" b="10510"/>
            <a:stretch/>
          </p:blipFill>
          <p:spPr>
            <a:xfrm>
              <a:off x="3247087" y="6204290"/>
              <a:ext cx="2193709" cy="254872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E395DAD-5335-4E7C-9D21-6DC6271CA2FE}"/>
                </a:ext>
              </a:extLst>
            </p:cNvPr>
            <p:cNvSpPr/>
            <p:nvPr/>
          </p:nvSpPr>
          <p:spPr>
            <a:xfrm>
              <a:off x="3746357" y="6946809"/>
              <a:ext cx="235106" cy="234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93456">
                <a:defRPr/>
              </a:pPr>
              <a:endParaRPr kumimoji="1" lang="ja-JP" altLang="en-US" sz="1943" dirty="0">
                <a:solidFill>
                  <a:prstClr val="white"/>
                </a:solidFill>
                <a:latin typeface="Pretendard JP Medium" panose="02000603000000020004" pitchFamily="50" charset="-128"/>
                <a:ea typeface="Pretendard JP Medium" panose="020006030000000200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70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FC864F-596E-4490-B909-713D4D29B7B7}"/>
              </a:ext>
            </a:extLst>
          </p:cNvPr>
          <p:cNvSpPr txBox="1"/>
          <p:nvPr/>
        </p:nvSpPr>
        <p:spPr>
          <a:xfrm>
            <a:off x="367794" y="1482591"/>
            <a:ext cx="546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◆どのトークに対する返信かわかりやすくする（リプライ）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4BC6D59-1D16-4781-8CEF-C347BA5A5987}"/>
              </a:ext>
            </a:extLst>
          </p:cNvPr>
          <p:cNvSpPr/>
          <p:nvPr/>
        </p:nvSpPr>
        <p:spPr>
          <a:xfrm>
            <a:off x="1125230" y="4577252"/>
            <a:ext cx="460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返信するトークを長押しして、「リプライ」を押すと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自分のトークに、返信したいトークが紐づきます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5324C8E-ECFB-4C5D-9D06-3167F1B3DA48}"/>
              </a:ext>
            </a:extLst>
          </p:cNvPr>
          <p:cNvSpPr txBox="1"/>
          <p:nvPr/>
        </p:nvSpPr>
        <p:spPr>
          <a:xfrm>
            <a:off x="397260" y="815545"/>
            <a:ext cx="52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トーク、スタンプなどを使って、円滑にやりとりしましょう。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四角形: 角を丸くする 2">
            <a:extLst>
              <a:ext uri="{FF2B5EF4-FFF2-40B4-BE49-F238E27FC236}">
                <a16:creationId xmlns:a16="http://schemas.microsoft.com/office/drawing/2014/main" id="{84BF57EC-16AA-49F3-A495-B5388BE41130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基本的な使い方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6728514-7419-490D-8C05-79B3512039A0}"/>
              </a:ext>
            </a:extLst>
          </p:cNvPr>
          <p:cNvSpPr/>
          <p:nvPr/>
        </p:nvSpPr>
        <p:spPr>
          <a:xfrm>
            <a:off x="822497" y="8064573"/>
            <a:ext cx="5213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どのトークに対してトークしているのかわかりやすいです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紐づいたトーク部分を押すと、そのトークのところまで飛べます。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0C0105-08A2-410F-A2D6-6E2DB3A38F76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601AE75-8844-40F5-8A70-5E43957DC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44806"/>
          <a:stretch/>
        </p:blipFill>
        <p:spPr>
          <a:xfrm>
            <a:off x="2247209" y="5515558"/>
            <a:ext cx="2084216" cy="24946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60B692B-9057-4FDE-9493-E7D13AEBC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 b="30046"/>
          <a:stretch/>
        </p:blipFill>
        <p:spPr>
          <a:xfrm>
            <a:off x="1107662" y="2018022"/>
            <a:ext cx="2084400" cy="24935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AD5AA69-C795-45F8-A0AF-2212DA9D49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b="29992"/>
          <a:stretch/>
        </p:blipFill>
        <p:spPr>
          <a:xfrm>
            <a:off x="3411753" y="2017764"/>
            <a:ext cx="2084400" cy="24935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C667FAD-CA8F-4DF0-BAE2-8D6DFA5A824E}"/>
              </a:ext>
            </a:extLst>
          </p:cNvPr>
          <p:cNvSpPr/>
          <p:nvPr/>
        </p:nvSpPr>
        <p:spPr>
          <a:xfrm>
            <a:off x="1346428" y="2443572"/>
            <a:ext cx="1364243" cy="783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832FED9-0A16-4092-B718-9CC2F811E492}"/>
              </a:ext>
            </a:extLst>
          </p:cNvPr>
          <p:cNvSpPr/>
          <p:nvPr/>
        </p:nvSpPr>
        <p:spPr>
          <a:xfrm>
            <a:off x="2067389" y="3276283"/>
            <a:ext cx="379168" cy="321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87F6908-42C7-44D5-8D03-322F9F02166D}"/>
              </a:ext>
            </a:extLst>
          </p:cNvPr>
          <p:cNvSpPr/>
          <p:nvPr/>
        </p:nvSpPr>
        <p:spPr>
          <a:xfrm>
            <a:off x="3679436" y="3735631"/>
            <a:ext cx="1562648" cy="414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09DD7C4-A837-43CE-B955-6E1BC32D03D6}"/>
              </a:ext>
            </a:extLst>
          </p:cNvPr>
          <p:cNvSpPr/>
          <p:nvPr/>
        </p:nvSpPr>
        <p:spPr>
          <a:xfrm>
            <a:off x="5242084" y="3934242"/>
            <a:ext cx="185052" cy="215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DFAB03E-2459-4161-AC3E-E025A41BD408}"/>
              </a:ext>
            </a:extLst>
          </p:cNvPr>
          <p:cNvSpPr/>
          <p:nvPr/>
        </p:nvSpPr>
        <p:spPr>
          <a:xfrm>
            <a:off x="2390335" y="6597486"/>
            <a:ext cx="1864899" cy="10198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45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E7FF10E-9822-4F58-BE5A-CB1206B88A93}"/>
              </a:ext>
            </a:extLst>
          </p:cNvPr>
          <p:cNvSpPr txBox="1"/>
          <p:nvPr/>
        </p:nvSpPr>
        <p:spPr>
          <a:xfrm>
            <a:off x="367794" y="451933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b="1" dirty="0">
                <a:solidFill>
                  <a:srgbClr val="00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利用ガイド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6C8291-F91E-43C0-B27D-802C3269006D}"/>
              </a:ext>
            </a:extLst>
          </p:cNvPr>
          <p:cNvSpPr txBox="1"/>
          <p:nvPr/>
        </p:nvSpPr>
        <p:spPr>
          <a:xfrm>
            <a:off x="488506" y="807765"/>
            <a:ext cx="5820316" cy="295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ja-JP" altLang="en-US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気持ちよく使うための心掛け　</a:t>
            </a:r>
            <a:r>
              <a:rPr lang="ja-JP" altLang="en-US" sz="12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今後、必要に応じてガイドは更新します。</a:t>
            </a:r>
            <a:endParaRPr lang="ja-JP" altLang="en-US" sz="20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B181681-95A0-4B47-A392-4FDADB2FE9BF}"/>
              </a:ext>
            </a:extLst>
          </p:cNvPr>
          <p:cNvSpPr txBox="1"/>
          <p:nvPr/>
        </p:nvSpPr>
        <p:spPr>
          <a:xfrm>
            <a:off x="1069181" y="1383287"/>
            <a:ext cx="4609849" cy="488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あくまで「仕事のためのツール」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業務に関係のないトークのし過ぎは</a:t>
            </a:r>
            <a:r>
              <a:rPr lang="en-US" altLang="ja-JP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NG</a:t>
            </a:r>
            <a:endParaRPr lang="ja-JP" altLang="en-US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27F3BF-FCE8-448D-8C54-5AC72913734B}"/>
              </a:ext>
            </a:extLst>
          </p:cNvPr>
          <p:cNvSpPr txBox="1"/>
          <p:nvPr/>
        </p:nvSpPr>
        <p:spPr>
          <a:xfrm>
            <a:off x="1069180" y="2270408"/>
            <a:ext cx="4609851" cy="488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利用時間は原則、業務時間内のみ</a:t>
            </a:r>
          </a:p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災害・緊急時以外は翌日に連絡する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4ED4A92-498E-4463-93CF-1FE81596B786}"/>
              </a:ext>
            </a:extLst>
          </p:cNvPr>
          <p:cNvSpPr txBox="1"/>
          <p:nvPr/>
        </p:nvSpPr>
        <p:spPr>
          <a:xfrm>
            <a:off x="1069181" y="5192612"/>
            <a:ext cx="4609849" cy="488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ひとつのトークで語るのはひとつのテーマ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トーク相手が返信しやすいように配慮する</a:t>
            </a:r>
          </a:p>
        </p:txBody>
      </p:sp>
      <p:sp>
        <p:nvSpPr>
          <p:cNvPr id="34" name="四角形: 角を丸くする 2">
            <a:extLst>
              <a:ext uri="{FF2B5EF4-FFF2-40B4-BE49-F238E27FC236}">
                <a16:creationId xmlns:a16="http://schemas.microsoft.com/office/drawing/2014/main" id="{C1253D33-059D-45F2-9E20-1999CF8A4F1E}"/>
              </a:ext>
            </a:extLst>
          </p:cNvPr>
          <p:cNvSpPr/>
          <p:nvPr/>
        </p:nvSpPr>
        <p:spPr>
          <a:xfrm>
            <a:off x="550645" y="1383287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514350">
              <a:defRPr/>
            </a:pPr>
            <a:r>
              <a:rPr kumimoji="1"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5" name="四角形: 角を丸くする 2">
            <a:extLst>
              <a:ext uri="{FF2B5EF4-FFF2-40B4-BE49-F238E27FC236}">
                <a16:creationId xmlns:a16="http://schemas.microsoft.com/office/drawing/2014/main" id="{66947D3C-5FB2-4169-B35B-73BEA7455B3E}"/>
              </a:ext>
            </a:extLst>
          </p:cNvPr>
          <p:cNvSpPr/>
          <p:nvPr/>
        </p:nvSpPr>
        <p:spPr>
          <a:xfrm>
            <a:off x="550645" y="2270180"/>
            <a:ext cx="45628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ko-KR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6" name="四角形: 角を丸くする 2">
            <a:extLst>
              <a:ext uri="{FF2B5EF4-FFF2-40B4-BE49-F238E27FC236}">
                <a16:creationId xmlns:a16="http://schemas.microsoft.com/office/drawing/2014/main" id="{0D6C81A7-8574-474C-8A47-06F2DDD08059}"/>
              </a:ext>
            </a:extLst>
          </p:cNvPr>
          <p:cNvSpPr/>
          <p:nvPr/>
        </p:nvSpPr>
        <p:spPr>
          <a:xfrm>
            <a:off x="550645" y="3131422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ko-KR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C11A04E-EAC1-4A3C-8E86-115EB15C46F5}"/>
              </a:ext>
            </a:extLst>
          </p:cNvPr>
          <p:cNvSpPr txBox="1"/>
          <p:nvPr/>
        </p:nvSpPr>
        <p:spPr>
          <a:xfrm>
            <a:off x="1069181" y="6966854"/>
            <a:ext cx="4609849" cy="697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大人数のトークルームでの全体お知らせなどに、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返信やスタンプを送る必要はありません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ja-JP" sz="11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1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「既読」や「リアクション（通知はされません）」で十分です。</a:t>
            </a:r>
            <a:endParaRPr lang="en-US" altLang="ja-JP" sz="1100" b="1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E3C25EF-D2E0-4D50-B8C4-2F20EF27117F}"/>
              </a:ext>
            </a:extLst>
          </p:cNvPr>
          <p:cNvSpPr txBox="1"/>
          <p:nvPr/>
        </p:nvSpPr>
        <p:spPr>
          <a:xfrm>
            <a:off x="1069181" y="6079733"/>
            <a:ext cx="4609849" cy="22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ja-JP" altLang="en-US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上司へのスタンプ使用は、</a:t>
            </a: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失礼ではありません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25DD114-2445-4A8D-AEA9-FF9F3AF20739}"/>
              </a:ext>
            </a:extLst>
          </p:cNvPr>
          <p:cNvSpPr txBox="1"/>
          <p:nvPr/>
        </p:nvSpPr>
        <p:spPr>
          <a:xfrm>
            <a:off x="1069180" y="8063328"/>
            <a:ext cx="4607719" cy="229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業務時間外は「通知」を切っても良い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BBEA2BC-55B1-412F-AA22-192FDC7AF43A}"/>
              </a:ext>
            </a:extLst>
          </p:cNvPr>
          <p:cNvSpPr txBox="1"/>
          <p:nvPr/>
        </p:nvSpPr>
        <p:spPr>
          <a:xfrm>
            <a:off x="1069180" y="3157529"/>
            <a:ext cx="4609851" cy="713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誰宛のトークか明確にするために、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メンション（</a:t>
            </a:r>
            <a:r>
              <a:rPr lang="en-US" altLang="ja-JP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@</a:t>
            </a:r>
            <a:r>
              <a:rPr lang="ja-JP" altLang="en-US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で相手を指名）</a:t>
            </a: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をつかう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ja-JP" sz="11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1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さん・様・役職は不要です</a:t>
            </a:r>
            <a:endParaRPr lang="en-US" altLang="ja-JP" sz="1400" b="1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6AF31FE-BDB4-494D-B3F6-D66453426516}"/>
              </a:ext>
            </a:extLst>
          </p:cNvPr>
          <p:cNvSpPr/>
          <p:nvPr/>
        </p:nvSpPr>
        <p:spPr>
          <a:xfrm>
            <a:off x="1015368" y="4270353"/>
            <a:ext cx="466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どのトークへの返信か明確にするために、</a:t>
            </a:r>
            <a:endParaRPr lang="en-US" altLang="ja-JP" sz="140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b="1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リプライ（返信するトークを指定）</a:t>
            </a:r>
            <a:r>
              <a:rPr lang="ja-JP" altLang="en-US" sz="140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をつかう</a:t>
            </a:r>
            <a:endParaRPr lang="ja-JP" altLang="en-US" sz="1400" dirty="0"/>
          </a:p>
        </p:txBody>
      </p:sp>
      <p:sp>
        <p:nvSpPr>
          <p:cNvPr id="44" name="四角形: 角を丸くする 2">
            <a:extLst>
              <a:ext uri="{FF2B5EF4-FFF2-40B4-BE49-F238E27FC236}">
                <a16:creationId xmlns:a16="http://schemas.microsoft.com/office/drawing/2014/main" id="{D3A5ED6E-4A4C-45DF-90C0-E01C7D0CC83B}"/>
              </a:ext>
            </a:extLst>
          </p:cNvPr>
          <p:cNvSpPr/>
          <p:nvPr/>
        </p:nvSpPr>
        <p:spPr>
          <a:xfrm>
            <a:off x="550645" y="4323353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5" name="四角形: 角を丸くする 2">
            <a:extLst>
              <a:ext uri="{FF2B5EF4-FFF2-40B4-BE49-F238E27FC236}">
                <a16:creationId xmlns:a16="http://schemas.microsoft.com/office/drawing/2014/main" id="{157DE5DF-E64D-44D9-8B9E-871E88EB283B}"/>
              </a:ext>
            </a:extLst>
          </p:cNvPr>
          <p:cNvSpPr/>
          <p:nvPr/>
        </p:nvSpPr>
        <p:spPr>
          <a:xfrm>
            <a:off x="549064" y="5219800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514350">
              <a:defRPr/>
            </a:pPr>
            <a:r>
              <a:rPr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endParaRPr kumimoji="1"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6" name="四角形: 角を丸くする 2">
            <a:extLst>
              <a:ext uri="{FF2B5EF4-FFF2-40B4-BE49-F238E27FC236}">
                <a16:creationId xmlns:a16="http://schemas.microsoft.com/office/drawing/2014/main" id="{B2E97FC9-8464-48E7-8C8D-1ED477C8A340}"/>
              </a:ext>
            </a:extLst>
          </p:cNvPr>
          <p:cNvSpPr/>
          <p:nvPr/>
        </p:nvSpPr>
        <p:spPr>
          <a:xfrm>
            <a:off x="549064" y="6101872"/>
            <a:ext cx="45628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7" name="四角形: 角を丸くする 2">
            <a:extLst>
              <a:ext uri="{FF2B5EF4-FFF2-40B4-BE49-F238E27FC236}">
                <a16:creationId xmlns:a16="http://schemas.microsoft.com/office/drawing/2014/main" id="{A7EFE8AA-EDB5-4A21-B44B-ABD45F2A4341}"/>
              </a:ext>
            </a:extLst>
          </p:cNvPr>
          <p:cNvSpPr/>
          <p:nvPr/>
        </p:nvSpPr>
        <p:spPr>
          <a:xfrm>
            <a:off x="549064" y="6983944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8" name="四角形: 角を丸くする 2">
            <a:extLst>
              <a:ext uri="{FF2B5EF4-FFF2-40B4-BE49-F238E27FC236}">
                <a16:creationId xmlns:a16="http://schemas.microsoft.com/office/drawing/2014/main" id="{86005F57-8EAB-4B45-892F-5013AED02129}"/>
              </a:ext>
            </a:extLst>
          </p:cNvPr>
          <p:cNvSpPr/>
          <p:nvPr/>
        </p:nvSpPr>
        <p:spPr>
          <a:xfrm>
            <a:off x="549064" y="8063328"/>
            <a:ext cx="441607" cy="235114"/>
          </a:xfrm>
          <a:prstGeom prst="roundRect">
            <a:avLst>
              <a:gd name="adj" fmla="val 50000"/>
            </a:avLst>
          </a:prstGeom>
          <a:solidFill>
            <a:srgbClr val="894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lang="ja-JP" altLang="en-US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0667B0-8900-4603-93CD-4BADF2323474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34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0E5A5C-54BA-4FE4-851E-8CAE4A48B60A}"/>
              </a:ext>
            </a:extLst>
          </p:cNvPr>
          <p:cNvSpPr txBox="1"/>
          <p:nvPr/>
        </p:nvSpPr>
        <p:spPr>
          <a:xfrm>
            <a:off x="367794" y="45193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b="1" dirty="0">
                <a:solidFill>
                  <a:srgbClr val="00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お役立ちリンク集</a:t>
            </a:r>
            <a:endParaRPr lang="en-US" altLang="ja-JP" b="1" dirty="0">
              <a:solidFill>
                <a:srgbClr val="00C75A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625E75-D24C-41A2-804D-2B3FAE40B388}"/>
              </a:ext>
            </a:extLst>
          </p:cNvPr>
          <p:cNvSpPr txBox="1"/>
          <p:nvPr/>
        </p:nvSpPr>
        <p:spPr>
          <a:xfrm>
            <a:off x="488506" y="807765"/>
            <a:ext cx="5820316" cy="470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ja-JP" sz="135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350" spc="56" dirty="0" err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には</a:t>
            </a:r>
            <a:r>
              <a:rPr lang="ja-JP" altLang="en-US" sz="135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トーク以外にも便利な機能がたくさんあります。</a:t>
            </a:r>
            <a:endParaRPr lang="en-US" altLang="ja-JP" sz="1350" spc="56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ja-JP" altLang="en-US" sz="1350" spc="56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ご利用方法で相談があれば、いつでもお問い合わせください。</a:t>
            </a:r>
          </a:p>
        </p:txBody>
      </p:sp>
      <p:pic>
        <p:nvPicPr>
          <p:cNvPr id="28" name="図 27">
            <a:hlinkClick r:id="rId3"/>
            <a:extLst>
              <a:ext uri="{FF2B5EF4-FFF2-40B4-BE49-F238E27FC236}">
                <a16:creationId xmlns:a16="http://schemas.microsoft.com/office/drawing/2014/main" id="{3FCFEBC5-7450-4A37-BBC0-471245B96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45" y="1749910"/>
            <a:ext cx="1017451" cy="1017451"/>
          </a:xfrm>
          <a:prstGeom prst="rect">
            <a:avLst/>
          </a:prstGeom>
        </p:spPr>
      </p:pic>
      <p:sp>
        <p:nvSpPr>
          <p:cNvPr id="22" name="四角形: 角を丸くする 2">
            <a:extLst>
              <a:ext uri="{FF2B5EF4-FFF2-40B4-BE49-F238E27FC236}">
                <a16:creationId xmlns:a16="http://schemas.microsoft.com/office/drawing/2014/main" id="{FA7F4DC9-BADC-4D1A-9918-26FB0E420272}"/>
              </a:ext>
            </a:extLst>
          </p:cNvPr>
          <p:cNvSpPr/>
          <p:nvPr/>
        </p:nvSpPr>
        <p:spPr>
          <a:xfrm>
            <a:off x="493712" y="3644633"/>
            <a:ext cx="4581870" cy="333489"/>
          </a:xfrm>
          <a:prstGeom prst="roundRect">
            <a:avLst>
              <a:gd name="adj" fmla="val 50000"/>
            </a:avLst>
          </a:prstGeom>
          <a:solidFill>
            <a:srgbClr val="6F3A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514350">
              <a:defRPr/>
            </a:pPr>
            <a:r>
              <a:rPr kumimoji="1"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kumimoji="1" lang="ja-JP" altLang="en-US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ヘルプセンター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2A09B3-AFA1-48E5-B232-77D6BDD64188}"/>
              </a:ext>
            </a:extLst>
          </p:cNvPr>
          <p:cNvSpPr/>
          <p:nvPr/>
        </p:nvSpPr>
        <p:spPr>
          <a:xfrm>
            <a:off x="527403" y="2101320"/>
            <a:ext cx="454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の各種機能について、活用方法や使い方を簡単に動画でご説明しております。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hlinkClick r:id="rId3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hlinkClick r:id="rId3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https://lp.line-works.com/administrator_feature-introduction/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四角形: 角を丸くする 2">
            <a:extLst>
              <a:ext uri="{FF2B5EF4-FFF2-40B4-BE49-F238E27FC236}">
                <a16:creationId xmlns:a16="http://schemas.microsoft.com/office/drawing/2014/main" id="{51F0EC60-5F41-47D1-BAA5-31282B7EC958}"/>
              </a:ext>
            </a:extLst>
          </p:cNvPr>
          <p:cNvSpPr/>
          <p:nvPr/>
        </p:nvSpPr>
        <p:spPr>
          <a:xfrm>
            <a:off x="488506" y="1752604"/>
            <a:ext cx="4587076" cy="339578"/>
          </a:xfrm>
          <a:prstGeom prst="roundRect">
            <a:avLst>
              <a:gd name="adj" fmla="val 50000"/>
            </a:avLst>
          </a:prstGeom>
          <a:solidFill>
            <a:srgbClr val="6F3A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514350">
              <a:defRPr/>
            </a:pPr>
            <a:r>
              <a:rPr kumimoji="1" lang="en-US" altLang="ja-JP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kumimoji="1" lang="ja-JP" altLang="en-US" sz="14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機能動画紹介ページ</a:t>
            </a:r>
            <a:endParaRPr kumimoji="1" lang="en-US" altLang="ja-JP" sz="14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851F5DC-C505-4B76-91E5-06BDACFA6AE7}"/>
              </a:ext>
            </a:extLst>
          </p:cNvPr>
          <p:cNvSpPr/>
          <p:nvPr/>
        </p:nvSpPr>
        <p:spPr>
          <a:xfrm>
            <a:off x="527403" y="3988606"/>
            <a:ext cx="454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https://help.worksmobile.com/ja/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ピックアップ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◆特定メンバーでトーク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グループトークを作成する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hlinkClick r:id="rId6"/>
              </a:rPr>
              <a:t>https://bit.ly/3OXFcsc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https://help.worksmobile.com/ja/use-guides/contacts/group/internal-group/</a:t>
            </a: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◆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資料の共有・保管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_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フォルダを使う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hlinkClick r:id="rId7"/>
              </a:rPr>
              <a:t>https://bit.ly/3uQ56HK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https://help.worksmobile.com/ja/use-guides/message/group-folder/open-folder/</a:t>
            </a: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◆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意見交換・会議録に最適＿ノートを投稿する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hlinkClick r:id="rId8"/>
              </a:rPr>
              <a:t>https://bit.ly/3UUGIiv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https://help.worksmobile.com/ja/use-guides/message/note/post/write-post/</a:t>
            </a: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◆</a:t>
            </a:r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簡単に社内共有＿掲示板に投稿をする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hlinkClick r:id="rId9"/>
              </a:rPr>
              <a:t>https://bit.ly/49OpKGT</a:t>
            </a:r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https://help.worksmobile.com/ja/use-guides/board/post/write-post/</a:t>
            </a:r>
          </a:p>
          <a:p>
            <a:endParaRPr lang="en-US" altLang="ja-JP" sz="1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1F2990D-382A-4501-B184-83B92BD32F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81" y="6803914"/>
            <a:ext cx="500458" cy="50045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FC8D193-6B1D-44AB-86A4-13CE87E44B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81" y="6039867"/>
            <a:ext cx="500458" cy="50045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E5DC62D-4D0D-40A0-9DB0-13CF0F11A0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81" y="5275821"/>
            <a:ext cx="500458" cy="50045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9906C54-E70E-41C4-8967-C337166587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81" y="4473675"/>
            <a:ext cx="500458" cy="50045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AF41DA-65E2-4B67-B4A6-056861E484C2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17" name="図 16">
            <a:hlinkClick r:id="rId5"/>
            <a:extLst>
              <a:ext uri="{FF2B5EF4-FFF2-40B4-BE49-F238E27FC236}">
                <a16:creationId xmlns:a16="http://schemas.microsoft.com/office/drawing/2014/main" id="{70289472-0AC8-4601-9997-92D8984DB8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545" y="3644633"/>
            <a:ext cx="1018800" cy="10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7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3956F6-23D1-46CF-94EF-9297D027879E}"/>
              </a:ext>
            </a:extLst>
          </p:cNvPr>
          <p:cNvSpPr/>
          <p:nvPr/>
        </p:nvSpPr>
        <p:spPr>
          <a:xfrm>
            <a:off x="370264" y="5810251"/>
            <a:ext cx="6104294" cy="3702660"/>
          </a:xfrm>
          <a:prstGeom prst="rect">
            <a:avLst/>
          </a:prstGeom>
          <a:solidFill>
            <a:schemeClr val="bg1"/>
          </a:solidFill>
          <a:ln w="19050">
            <a:solidFill>
              <a:srgbClr val="03C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A5B44971-B5A9-3F45-9CFC-3428911D1AB6}"/>
              </a:ext>
            </a:extLst>
          </p:cNvPr>
          <p:cNvSpPr txBox="1"/>
          <p:nvPr/>
        </p:nvSpPr>
        <p:spPr>
          <a:xfrm>
            <a:off x="977491" y="6687727"/>
            <a:ext cx="263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●●●●●部　●●</a:t>
            </a:r>
          </a:p>
        </p:txBody>
      </p:sp>
      <p:sp>
        <p:nvSpPr>
          <p:cNvPr id="17" name="テキスト ボックス 14">
            <a:extLst>
              <a:ext uri="{FF2B5EF4-FFF2-40B4-BE49-F238E27FC236}">
                <a16:creationId xmlns:a16="http://schemas.microsoft.com/office/drawing/2014/main" id="{BBF9AAB0-268A-2841-9CD1-5DCF876DA7D2}"/>
              </a:ext>
            </a:extLst>
          </p:cNvPr>
          <p:cNvSpPr txBox="1"/>
          <p:nvPr/>
        </p:nvSpPr>
        <p:spPr>
          <a:xfrm>
            <a:off x="1492531" y="7285580"/>
            <a:ext cx="469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Aaaaa</a:t>
            </a:r>
            <a:r>
              <a:rPr kumimoji="1" lang="ja-JP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＠</a:t>
            </a:r>
            <a:r>
              <a:rPr kumimoji="1" lang="en-US" altLang="ja-JP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aaa.com</a:t>
            </a:r>
            <a:endParaRPr kumimoji="1" lang="ja-JP" altLang="en-US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8" name="テキスト ボックス 15">
            <a:extLst>
              <a:ext uri="{FF2B5EF4-FFF2-40B4-BE49-F238E27FC236}">
                <a16:creationId xmlns:a16="http://schemas.microsoft.com/office/drawing/2014/main" id="{8218F42A-4891-4243-9E75-7DA415E70D0C}"/>
              </a:ext>
            </a:extLst>
          </p:cNvPr>
          <p:cNvSpPr txBox="1"/>
          <p:nvPr/>
        </p:nvSpPr>
        <p:spPr>
          <a:xfrm>
            <a:off x="1492531" y="7917015"/>
            <a:ext cx="469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0000-000-00</a:t>
            </a:r>
            <a:r>
              <a:rPr kumimoji="1" lang="ja-JP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（内線）</a:t>
            </a:r>
          </a:p>
        </p:txBody>
      </p:sp>
      <p:sp>
        <p:nvSpPr>
          <p:cNvPr id="19" name="テキスト ボックス 16">
            <a:extLst>
              <a:ext uri="{FF2B5EF4-FFF2-40B4-BE49-F238E27FC236}">
                <a16:creationId xmlns:a16="http://schemas.microsoft.com/office/drawing/2014/main" id="{219A6241-9EF3-C24A-B599-004715812C46}"/>
              </a:ext>
            </a:extLst>
          </p:cNvPr>
          <p:cNvSpPr txBox="1"/>
          <p:nvPr/>
        </p:nvSpPr>
        <p:spPr>
          <a:xfrm>
            <a:off x="1492531" y="8442383"/>
            <a:ext cx="469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Aaaaa</a:t>
            </a:r>
            <a:r>
              <a:rPr kumimoji="1" lang="ja-JP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＠</a:t>
            </a:r>
            <a:r>
              <a:rPr kumimoji="1" lang="en-US" altLang="ja-JP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aaa.com</a:t>
            </a:r>
            <a:endParaRPr kumimoji="1" lang="ja-JP" altLang="en-US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テキスト ボックス 18">
            <a:extLst>
              <a:ext uri="{FF2B5EF4-FFF2-40B4-BE49-F238E27FC236}">
                <a16:creationId xmlns:a16="http://schemas.microsoft.com/office/drawing/2014/main" id="{5651DD3D-4F00-C343-8696-8E333398FDE1}"/>
              </a:ext>
            </a:extLst>
          </p:cNvPr>
          <p:cNvSpPr txBox="1"/>
          <p:nvPr/>
        </p:nvSpPr>
        <p:spPr>
          <a:xfrm>
            <a:off x="966298" y="8967751"/>
            <a:ext cx="3942188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u="none" strike="noStrike" kern="1200" cap="none" spc="0" normalizeH="0" baseline="0" noProof="0" dirty="0">
                <a:ln>
                  <a:noFill/>
                </a:ln>
                <a:solidFill>
                  <a:srgbClr val="03C75A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端末を紛失また盗難にあってしまった際も、すぐにこちらまでご連絡ください。</a:t>
            </a:r>
          </a:p>
        </p:txBody>
      </p:sp>
      <p:sp>
        <p:nvSpPr>
          <p:cNvPr id="36" name="四角形: 角を丸くする 2">
            <a:extLst>
              <a:ext uri="{FF2B5EF4-FFF2-40B4-BE49-F238E27FC236}">
                <a16:creationId xmlns:a16="http://schemas.microsoft.com/office/drawing/2014/main" id="{C45336D3-252D-7D45-BBD7-4CA0C122EFC5}"/>
              </a:ext>
            </a:extLst>
          </p:cNvPr>
          <p:cNvSpPr/>
          <p:nvPr/>
        </p:nvSpPr>
        <p:spPr>
          <a:xfrm>
            <a:off x="759448" y="6161309"/>
            <a:ext cx="1466167" cy="322412"/>
          </a:xfrm>
          <a:prstGeom prst="roundRect">
            <a:avLst>
              <a:gd name="adj" fmla="val 50000"/>
            </a:avLst>
          </a:prstGeom>
          <a:solidFill>
            <a:srgbClr val="03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200" b="1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お問い合わせ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D6874E2-2EAE-4B93-A60C-B61D6F581A0D}"/>
              </a:ext>
            </a:extLst>
          </p:cNvPr>
          <p:cNvSpPr/>
          <p:nvPr/>
        </p:nvSpPr>
        <p:spPr>
          <a:xfrm>
            <a:off x="4324995" y="6513205"/>
            <a:ext cx="1862490" cy="186249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C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ご担当者様の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顔写真等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DD2A70-F3B5-440B-8E59-306F08A6476C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20" name="app icon@2x.png" descr="app icon@2x.png">
            <a:extLst>
              <a:ext uri="{FF2B5EF4-FFF2-40B4-BE49-F238E27FC236}">
                <a16:creationId xmlns:a16="http://schemas.microsoft.com/office/drawing/2014/main" id="{808E65AE-2921-4344-9B11-18B65F08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16" y="8448166"/>
            <a:ext cx="394844" cy="39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332B49-3848-4ED4-A7AF-A65E39C9D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8" y="7644000"/>
            <a:ext cx="824555" cy="8245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8D1A50-D620-4C69-B0B2-F8CD210C26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1" y="7087344"/>
            <a:ext cx="824555" cy="8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四角形: 角を丸くする 4">
            <a:extLst>
              <a:ext uri="{FF2B5EF4-FFF2-40B4-BE49-F238E27FC236}">
                <a16:creationId xmlns:a16="http://schemas.microsoft.com/office/drawing/2014/main" id="{A8F9E00D-BFE9-CC46-BCB4-156DC2FF7917}"/>
              </a:ext>
            </a:extLst>
          </p:cNvPr>
          <p:cNvSpPr/>
          <p:nvPr/>
        </p:nvSpPr>
        <p:spPr>
          <a:xfrm>
            <a:off x="308652" y="878678"/>
            <a:ext cx="6172511" cy="713614"/>
          </a:xfrm>
          <a:prstGeom prst="roundRect">
            <a:avLst>
              <a:gd name="adj" fmla="val 2307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■</a:t>
            </a:r>
            <a:r>
              <a:rPr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スライド外の「ノート」に</a:t>
            </a: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参考になる情報が記載されています</a:t>
            </a:r>
          </a:p>
        </p:txBody>
      </p:sp>
      <p:sp>
        <p:nvSpPr>
          <p:cNvPr id="28" name="四角形: 角を丸くする 2">
            <a:extLst>
              <a:ext uri="{FF2B5EF4-FFF2-40B4-BE49-F238E27FC236}">
                <a16:creationId xmlns:a16="http://schemas.microsoft.com/office/drawing/2014/main" id="{91D0FD1D-012E-43E8-A351-99A3CEADA949}"/>
              </a:ext>
            </a:extLst>
          </p:cNvPr>
          <p:cNvSpPr/>
          <p:nvPr/>
        </p:nvSpPr>
        <p:spPr>
          <a:xfrm>
            <a:off x="492760" y="409700"/>
            <a:ext cx="3435773" cy="417980"/>
          </a:xfrm>
          <a:prstGeom prst="roundRect">
            <a:avLst>
              <a:gd name="adj" fmla="val 50000"/>
            </a:avLst>
          </a:prstGeom>
          <a:solidFill>
            <a:srgbClr val="FF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導入ご担当者の方向けのページです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440E8F-8EF8-4B84-8E03-E2D5FE5867B0}"/>
              </a:ext>
            </a:extLst>
          </p:cNvPr>
          <p:cNvSpPr txBox="1"/>
          <p:nvPr/>
        </p:nvSpPr>
        <p:spPr>
          <a:xfrm>
            <a:off x="963253" y="1750027"/>
            <a:ext cx="5174500" cy="1766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ja-JP" sz="20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〔</a:t>
            </a:r>
            <a:r>
              <a:rPr lang="ja-JP" altLang="en-US" sz="20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スライド解説</a:t>
            </a:r>
            <a:r>
              <a:rPr lang="en-US" altLang="ja-JP" sz="20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〕</a:t>
            </a:r>
          </a:p>
          <a:p>
            <a:pPr lvl="0">
              <a:lnSpc>
                <a:spcPct val="130000"/>
              </a:lnSpc>
              <a:defRPr/>
            </a:pPr>
            <a:r>
              <a:rPr lang="ja-JP" altLang="en-US" sz="1400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スライドをカスタマイズしていただくにあたり、</a:t>
            </a:r>
          </a:p>
          <a:p>
            <a:pPr lvl="0">
              <a:lnSpc>
                <a:spcPct val="130000"/>
              </a:lnSpc>
              <a:defRPr/>
            </a:pPr>
            <a:r>
              <a:rPr lang="ja-JP" altLang="en-US" sz="1400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参考になる情報を記載しております。</a:t>
            </a:r>
            <a:endParaRPr lang="en-US" altLang="ja-JP" sz="1400" spc="1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30000"/>
              </a:lnSpc>
              <a:defRPr/>
            </a:pPr>
            <a:endParaRPr lang="en-US" altLang="ja-JP" sz="1400" spc="1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30000"/>
              </a:lnSpc>
              <a:defRPr/>
            </a:pPr>
            <a:r>
              <a:rPr lang="en-US" altLang="ja-JP" sz="1400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400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「ノート」が表示されていない場合は、</a:t>
            </a:r>
            <a:endParaRPr lang="en-US" altLang="ja-JP" sz="1400" spc="1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lnSpc>
                <a:spcPct val="130000"/>
              </a:lnSpc>
              <a:defRPr/>
            </a:pPr>
            <a:r>
              <a:rPr lang="ja-JP" altLang="en-US" sz="1400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スライドの下部　　　　　　　　を押して下さい。</a:t>
            </a:r>
            <a:endParaRPr lang="en-US" altLang="ja-JP" sz="1400" spc="1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8D8DD41-159A-415C-9982-053860210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3" t="78302" r="66794" b="1960"/>
          <a:stretch/>
        </p:blipFill>
        <p:spPr>
          <a:xfrm>
            <a:off x="2150867" y="3272337"/>
            <a:ext cx="862965" cy="27272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2F19E9D-0643-429F-92B1-685620F77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26"/>
          <a:stretch/>
        </p:blipFill>
        <p:spPr>
          <a:xfrm>
            <a:off x="766607" y="4960070"/>
            <a:ext cx="5371146" cy="358753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E45DC39-2850-460A-87D5-9015382211FA}"/>
              </a:ext>
            </a:extLst>
          </p:cNvPr>
          <p:cNvSpPr/>
          <p:nvPr/>
        </p:nvSpPr>
        <p:spPr>
          <a:xfrm>
            <a:off x="1642906" y="7615582"/>
            <a:ext cx="4494846" cy="932022"/>
          </a:xfrm>
          <a:prstGeom prst="rect">
            <a:avLst/>
          </a:prstGeom>
          <a:noFill/>
          <a:ln w="38100">
            <a:solidFill>
              <a:srgbClr val="03C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8ED8BAD-73C9-4C89-9E1B-82E17155E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1" t="3129"/>
          <a:stretch/>
        </p:blipFill>
        <p:spPr>
          <a:xfrm>
            <a:off x="1146335" y="3967251"/>
            <a:ext cx="4751753" cy="74803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25A11CA-35DC-446F-B6E7-095FC7C3FA0C}"/>
              </a:ext>
            </a:extLst>
          </p:cNvPr>
          <p:cNvSpPr/>
          <p:nvPr/>
        </p:nvSpPr>
        <p:spPr>
          <a:xfrm>
            <a:off x="1415943" y="4471555"/>
            <a:ext cx="482233" cy="264230"/>
          </a:xfrm>
          <a:prstGeom prst="rect">
            <a:avLst/>
          </a:prstGeom>
          <a:noFill/>
          <a:ln w="38100">
            <a:solidFill>
              <a:srgbClr val="03C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CA62A075-E1A4-43F5-B0D7-C52AC87C02D7}"/>
              </a:ext>
            </a:extLst>
          </p:cNvPr>
          <p:cNvSpPr/>
          <p:nvPr/>
        </p:nvSpPr>
        <p:spPr>
          <a:xfrm>
            <a:off x="1782605" y="7253412"/>
            <a:ext cx="342900" cy="295327"/>
          </a:xfrm>
          <a:prstGeom prst="downArrow">
            <a:avLst>
              <a:gd name="adj1" fmla="val 57407"/>
              <a:gd name="adj2" fmla="val 62900"/>
            </a:avLst>
          </a:prstGeom>
          <a:solidFill>
            <a:srgbClr val="03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22DC148-BEB7-4639-8A5F-3294622FAEBD}"/>
              </a:ext>
            </a:extLst>
          </p:cNvPr>
          <p:cNvSpPr/>
          <p:nvPr/>
        </p:nvSpPr>
        <p:spPr>
          <a:xfrm>
            <a:off x="1649568" y="6790991"/>
            <a:ext cx="7232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3C75A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</a:t>
            </a:r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A410AC-6584-4370-B381-A9F35DFD1770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7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C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1E9A53-84FB-E648-938F-8BC85E964010}"/>
              </a:ext>
            </a:extLst>
          </p:cNvPr>
          <p:cNvSpPr txBox="1"/>
          <p:nvPr/>
        </p:nvSpPr>
        <p:spPr>
          <a:xfrm>
            <a:off x="334649" y="8800661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202@.@@.@@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E3BFA9-6395-154B-B5F6-19A644AFF6AF}"/>
              </a:ext>
            </a:extLst>
          </p:cNvPr>
          <p:cNvSpPr txBox="1"/>
          <p:nvPr/>
        </p:nvSpPr>
        <p:spPr>
          <a:xfrm>
            <a:off x="417146" y="2420554"/>
            <a:ext cx="10948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●●部</a:t>
            </a:r>
            <a:r>
              <a:rPr lang="en-US" altLang="ja-JP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●●</a:t>
            </a:r>
            <a:endParaRPr kumimoji="1" lang="en-US" altLang="ja-JP" sz="1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BDC17C-D1C0-8446-88C8-B27214EF67B9}"/>
              </a:ext>
            </a:extLst>
          </p:cNvPr>
          <p:cNvSpPr txBox="1"/>
          <p:nvPr/>
        </p:nvSpPr>
        <p:spPr>
          <a:xfrm>
            <a:off x="417146" y="797562"/>
            <a:ext cx="4568558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kumimoji="1" lang="ja-JP" altLang="en-US" sz="4000" b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endParaRPr kumimoji="1" lang="en-US" altLang="ja-JP" sz="4000" b="1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利用に関するお知らせ</a:t>
            </a:r>
            <a:endParaRPr kumimoji="1" lang="en-US" altLang="ja-JP" sz="4000" b="1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392BCB6-D552-4290-BAA7-DFA97B530E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0" y="3099104"/>
            <a:ext cx="4903120" cy="241188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5307D-F269-4141-BFAB-291DE4D885E6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solidFill>
                  <a:schemeClr val="bg1"/>
                </a:solidFill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solidFill>
                <a:schemeClr val="bg1"/>
              </a:solidFill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89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CD1C231-A6D2-9349-96C4-4FAFADB2A45F}"/>
              </a:ext>
            </a:extLst>
          </p:cNvPr>
          <p:cNvSpPr txBox="1"/>
          <p:nvPr/>
        </p:nvSpPr>
        <p:spPr>
          <a:xfrm>
            <a:off x="296368" y="2388831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u="none" strike="noStrike" kern="1200" cap="none" normalizeH="0" baseline="0" noProof="0" dirty="0">
                <a:ln>
                  <a:noFill/>
                </a:ln>
                <a:solidFill>
                  <a:srgbClr val="03C75A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kumimoji="1" lang="ja-JP" altLang="en-US" b="1" u="none" strike="noStrike" kern="1200" cap="none" normalizeH="0" baseline="0" noProof="0" dirty="0">
                <a:ln>
                  <a:noFill/>
                </a:ln>
                <a:solidFill>
                  <a:srgbClr val="03C75A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とは</a:t>
            </a:r>
            <a:r>
              <a:rPr kumimoji="1" lang="ja-JP" altLang="en-US" b="1" u="none" strike="noStrike" kern="1200" cap="none" spc="-300" normalizeH="0" baseline="0" noProof="0" dirty="0">
                <a:ln>
                  <a:noFill/>
                </a:ln>
                <a:solidFill>
                  <a:srgbClr val="03C75A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kumimoji="1" lang="ja-JP" altLang="en-US" b="1" u="none" strike="noStrike" kern="1200" cap="none" spc="-300" normalizeH="0" baseline="0" noProof="0">
                <a:ln>
                  <a:noFill/>
                </a:ln>
                <a:solidFill>
                  <a:srgbClr val="03C75A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・？</a:t>
            </a:r>
            <a:endParaRPr kumimoji="1" lang="ja-JP" altLang="en-US" b="1" u="none" strike="noStrike" kern="1200" cap="none" spc="-300" normalizeH="0" baseline="0" noProof="0" dirty="0">
              <a:ln>
                <a:noFill/>
              </a:ln>
              <a:solidFill>
                <a:srgbClr val="03C75A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2E46C9-860B-9645-A8CE-D328DF78B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26736" r="-52" b="30127"/>
          <a:stretch/>
        </p:blipFill>
        <p:spPr>
          <a:xfrm>
            <a:off x="-22225" y="-19907"/>
            <a:ext cx="6902449" cy="2049408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F861462-309F-8247-8423-FAD444FCE3A1}"/>
              </a:ext>
            </a:extLst>
          </p:cNvPr>
          <p:cNvSpPr txBox="1"/>
          <p:nvPr/>
        </p:nvSpPr>
        <p:spPr>
          <a:xfrm>
            <a:off x="312468" y="446321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200" b="1" spc="5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スマホ・パソコンで業務の連絡が取りあえる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BEF7AD3-A9AC-BB49-AB2A-0FD8EE82D51D}"/>
              </a:ext>
            </a:extLst>
          </p:cNvPr>
          <p:cNvSpPr txBox="1"/>
          <p:nvPr/>
        </p:nvSpPr>
        <p:spPr>
          <a:xfrm>
            <a:off x="278128" y="637817"/>
            <a:ext cx="350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endParaRPr kumimoji="1" lang="ja-JP" alt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20C95FA-7A1D-924A-977B-328BB4024E17}"/>
              </a:ext>
            </a:extLst>
          </p:cNvPr>
          <p:cNvSpPr txBox="1"/>
          <p:nvPr/>
        </p:nvSpPr>
        <p:spPr>
          <a:xfrm>
            <a:off x="291041" y="1202717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u="none" strike="noStrike" kern="1200" cap="none" spc="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を導入することになりました。</a:t>
            </a:r>
          </a:p>
        </p:txBody>
      </p:sp>
      <p:sp>
        <p:nvSpPr>
          <p:cNvPr id="65" name="コンテンツ プレースホルダー 5">
            <a:extLst>
              <a:ext uri="{FF2B5EF4-FFF2-40B4-BE49-F238E27FC236}">
                <a16:creationId xmlns:a16="http://schemas.microsoft.com/office/drawing/2014/main" id="{2BB4015C-DF4A-1841-862D-86D7659F4237}"/>
              </a:ext>
            </a:extLst>
          </p:cNvPr>
          <p:cNvSpPr txBox="1">
            <a:spLocks/>
          </p:cNvSpPr>
          <p:nvPr/>
        </p:nvSpPr>
        <p:spPr>
          <a:xfrm>
            <a:off x="366128" y="2803924"/>
            <a:ext cx="6049186" cy="354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LINE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の使いやすさを備えた、</a:t>
            </a:r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ビジネスチャット（業務用の手軽な連絡手段）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です。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6F529AA-CC73-7E41-9527-0E95BA67E4C0}"/>
              </a:ext>
            </a:extLst>
          </p:cNvPr>
          <p:cNvSpPr txBox="1"/>
          <p:nvPr/>
        </p:nvSpPr>
        <p:spPr>
          <a:xfrm>
            <a:off x="305794" y="670258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kumimoji="1" lang="ja-JP" altLang="en-US" b="1" dirty="0">
                <a:solidFill>
                  <a:srgbClr val="03C75A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導入のポイント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BBDE75A-F2EE-4B5F-9998-8F299FF28DD3}"/>
              </a:ext>
            </a:extLst>
          </p:cNvPr>
          <p:cNvGrpSpPr/>
          <p:nvPr/>
        </p:nvGrpSpPr>
        <p:grpSpPr>
          <a:xfrm>
            <a:off x="905934" y="7147957"/>
            <a:ext cx="5367922" cy="417980"/>
            <a:chOff x="983847" y="1377883"/>
            <a:chExt cx="7956833" cy="417980"/>
          </a:xfrm>
        </p:grpSpPr>
        <p:sp>
          <p:nvSpPr>
            <p:cNvPr id="67" name="四角形: 角を丸くする 2">
              <a:extLst>
                <a:ext uri="{FF2B5EF4-FFF2-40B4-BE49-F238E27FC236}">
                  <a16:creationId xmlns:a16="http://schemas.microsoft.com/office/drawing/2014/main" id="{F39D7B8F-EE2A-41BC-8091-5C8627392CD7}"/>
                </a:ext>
              </a:extLst>
            </p:cNvPr>
            <p:cNvSpPr/>
            <p:nvPr/>
          </p:nvSpPr>
          <p:spPr>
            <a:xfrm>
              <a:off x="983847" y="1377883"/>
              <a:ext cx="785079" cy="417980"/>
            </a:xfrm>
            <a:prstGeom prst="roundRect">
              <a:avLst>
                <a:gd name="adj" fmla="val 50000"/>
              </a:avLst>
            </a:prstGeom>
            <a:solidFill>
              <a:srgbClr val="03C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</a:rPr>
                <a:t>1</a:t>
              </a:r>
              <a:endParaRPr kumimoji="1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415B4EF3-92D0-4645-BE55-E341AC911F2E}"/>
                </a:ext>
              </a:extLst>
            </p:cNvPr>
            <p:cNvSpPr txBox="1"/>
            <p:nvPr/>
          </p:nvSpPr>
          <p:spPr>
            <a:xfrm>
              <a:off x="2089649" y="1472098"/>
              <a:ext cx="6851031" cy="262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ja-JP" altLang="en-US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トーク・スタンプ・画像など端的にやりとりできる</a:t>
              </a:r>
              <a:endParaRPr lang="en-US" altLang="ja-JP" sz="16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3B90AAB-4313-4A94-8056-066472C99072}"/>
              </a:ext>
            </a:extLst>
          </p:cNvPr>
          <p:cNvGrpSpPr/>
          <p:nvPr/>
        </p:nvGrpSpPr>
        <p:grpSpPr>
          <a:xfrm>
            <a:off x="905933" y="8340679"/>
            <a:ext cx="5385139" cy="417980"/>
            <a:chOff x="983847" y="4622641"/>
            <a:chExt cx="7982353" cy="417980"/>
          </a:xfrm>
        </p:grpSpPr>
        <p:sp>
          <p:nvSpPr>
            <p:cNvPr id="92" name="四角形: 角を丸くする 2">
              <a:extLst>
                <a:ext uri="{FF2B5EF4-FFF2-40B4-BE49-F238E27FC236}">
                  <a16:creationId xmlns:a16="http://schemas.microsoft.com/office/drawing/2014/main" id="{0DB882D8-67BC-4E85-9051-C0C323C9E117}"/>
                </a:ext>
              </a:extLst>
            </p:cNvPr>
            <p:cNvSpPr/>
            <p:nvPr/>
          </p:nvSpPr>
          <p:spPr>
            <a:xfrm>
              <a:off x="983847" y="4622641"/>
              <a:ext cx="785079" cy="417980"/>
            </a:xfrm>
            <a:prstGeom prst="roundRect">
              <a:avLst>
                <a:gd name="adj" fmla="val 50000"/>
              </a:avLst>
            </a:prstGeom>
            <a:solidFill>
              <a:srgbClr val="03C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>
                <a:defRPr/>
              </a:pPr>
              <a:r>
                <a:rPr lang="en-US" altLang="ko-KR" sz="1200" b="1" dirty="0">
                  <a:solidFill>
                    <a:prstClr val="white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</a:t>
              </a:r>
              <a:endParaRPr lang="ja-JP" altLang="en-US" sz="12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6C702A35-3DB5-45DD-9906-9ADED76CC578}"/>
                </a:ext>
              </a:extLst>
            </p:cNvPr>
            <p:cNvSpPr txBox="1"/>
            <p:nvPr/>
          </p:nvSpPr>
          <p:spPr>
            <a:xfrm>
              <a:off x="2089649" y="4712202"/>
              <a:ext cx="6876551" cy="262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ja-JP" altLang="en-US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会社が管理でき、情報漏洩・公私混同を防止</a:t>
              </a:r>
              <a:endParaRPr lang="en-US" altLang="ja-JP" sz="16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D58CAE2-7866-4D18-8356-CD835AC91A94}"/>
              </a:ext>
            </a:extLst>
          </p:cNvPr>
          <p:cNvGrpSpPr/>
          <p:nvPr/>
        </p:nvGrpSpPr>
        <p:grpSpPr>
          <a:xfrm>
            <a:off x="905934" y="7744318"/>
            <a:ext cx="5367922" cy="417980"/>
            <a:chOff x="983847" y="2998460"/>
            <a:chExt cx="7956833" cy="417980"/>
          </a:xfrm>
        </p:grpSpPr>
        <p:sp>
          <p:nvSpPr>
            <p:cNvPr id="95" name="四角形: 角を丸くする 2">
              <a:extLst>
                <a:ext uri="{FF2B5EF4-FFF2-40B4-BE49-F238E27FC236}">
                  <a16:creationId xmlns:a16="http://schemas.microsoft.com/office/drawing/2014/main" id="{582EE560-1338-4291-B7B3-4D071CC6779B}"/>
                </a:ext>
              </a:extLst>
            </p:cNvPr>
            <p:cNvSpPr/>
            <p:nvPr/>
          </p:nvSpPr>
          <p:spPr>
            <a:xfrm>
              <a:off x="983847" y="2998460"/>
              <a:ext cx="779920" cy="417980"/>
            </a:xfrm>
            <a:prstGeom prst="roundRect">
              <a:avLst>
                <a:gd name="adj" fmla="val 50000"/>
              </a:avLst>
            </a:prstGeom>
            <a:solidFill>
              <a:srgbClr val="03C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>
                <a:defRPr/>
              </a:pPr>
              <a:r>
                <a:rPr lang="en-US" altLang="ko-KR" sz="1200" b="1" dirty="0">
                  <a:solidFill>
                    <a:prstClr val="white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endParaRPr lang="ja-JP" altLang="en-US" sz="12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7E833C57-A60F-4DCE-9867-33F570ED3AB3}"/>
                </a:ext>
              </a:extLst>
            </p:cNvPr>
            <p:cNvSpPr txBox="1"/>
            <p:nvPr/>
          </p:nvSpPr>
          <p:spPr>
            <a:xfrm>
              <a:off x="2089649" y="3090663"/>
              <a:ext cx="6851031" cy="262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ja-JP" altLang="en-US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連絡の伝達具合がわかる、「</a:t>
              </a:r>
              <a:r>
                <a:rPr lang="ja-JP" altLang="en-US" sz="1600" b="1" spc="100" dirty="0" err="1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言った言わない</a:t>
              </a:r>
              <a:r>
                <a:rPr lang="ja-JP" altLang="en-US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」を防止</a:t>
              </a:r>
              <a:endParaRPr lang="en-US" altLang="ja-JP" sz="16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A5A5560A-2537-4B40-9421-B6CF0C65D1CD}"/>
              </a:ext>
            </a:extLst>
          </p:cNvPr>
          <p:cNvGrpSpPr/>
          <p:nvPr/>
        </p:nvGrpSpPr>
        <p:grpSpPr>
          <a:xfrm>
            <a:off x="905933" y="8937040"/>
            <a:ext cx="5385139" cy="417980"/>
            <a:chOff x="983847" y="6055670"/>
            <a:chExt cx="7982353" cy="417980"/>
          </a:xfrm>
        </p:grpSpPr>
        <p:sp>
          <p:nvSpPr>
            <p:cNvPr id="98" name="四角形: 角を丸くする 2">
              <a:extLst>
                <a:ext uri="{FF2B5EF4-FFF2-40B4-BE49-F238E27FC236}">
                  <a16:creationId xmlns:a16="http://schemas.microsoft.com/office/drawing/2014/main" id="{DF47B5F6-00EA-4E0D-A6DB-9778A1D96BB3}"/>
                </a:ext>
              </a:extLst>
            </p:cNvPr>
            <p:cNvSpPr/>
            <p:nvPr/>
          </p:nvSpPr>
          <p:spPr>
            <a:xfrm>
              <a:off x="983847" y="6055670"/>
              <a:ext cx="785079" cy="417980"/>
            </a:xfrm>
            <a:prstGeom prst="roundRect">
              <a:avLst>
                <a:gd name="adj" fmla="val 50000"/>
              </a:avLst>
            </a:prstGeom>
            <a:solidFill>
              <a:srgbClr val="03C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>
                <a:defRPr/>
              </a:pPr>
              <a:r>
                <a:rPr lang="en-US" altLang="ja-JP" sz="1200" b="1" dirty="0">
                  <a:solidFill>
                    <a:prstClr val="white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4</a:t>
              </a:r>
              <a:endParaRPr lang="ja-JP" altLang="en-US" sz="12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7011B467-5E02-43EB-B1D5-7C121E2088D7}"/>
                </a:ext>
              </a:extLst>
            </p:cNvPr>
            <p:cNvSpPr txBox="1"/>
            <p:nvPr/>
          </p:nvSpPr>
          <p:spPr>
            <a:xfrm>
              <a:off x="2089649" y="6149885"/>
              <a:ext cx="6876551" cy="2623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ja-JP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LINE WORKS</a:t>
              </a:r>
              <a:r>
                <a:rPr lang="ja-JP" altLang="en-US" sz="1600" b="1" spc="100" dirty="0">
                  <a:solidFill>
                    <a:prstClr val="black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に情報を集約できる</a:t>
              </a:r>
              <a:endParaRPr lang="en-US" altLang="ja-JP" sz="1600" b="1" spc="1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AB06C6-9367-4094-BC8B-6F33E099DA63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542343-D2BC-4C29-86C5-02338BD37D21}"/>
              </a:ext>
            </a:extLst>
          </p:cNvPr>
          <p:cNvGrpSpPr/>
          <p:nvPr/>
        </p:nvGrpSpPr>
        <p:grpSpPr>
          <a:xfrm>
            <a:off x="1788814" y="3170633"/>
            <a:ext cx="3280372" cy="3245084"/>
            <a:chOff x="650571" y="2556526"/>
            <a:chExt cx="4470168" cy="442208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A80CDA8-2285-4E46-891A-D828B1DACD9B}"/>
                </a:ext>
              </a:extLst>
            </p:cNvPr>
            <p:cNvGrpSpPr/>
            <p:nvPr/>
          </p:nvGrpSpPr>
          <p:grpSpPr>
            <a:xfrm>
              <a:off x="2987692" y="2556526"/>
              <a:ext cx="2133047" cy="4422081"/>
              <a:chOff x="5029476" y="1610455"/>
              <a:chExt cx="2133047" cy="44220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1" name="图片 6">
                <a:extLst>
                  <a:ext uri="{FF2B5EF4-FFF2-40B4-BE49-F238E27FC236}">
                    <a16:creationId xmlns:a16="http://schemas.microsoft.com/office/drawing/2014/main" id="{BA0CD765-BD46-47E6-B961-6A320EA95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9688" y="1678621"/>
                <a:ext cx="1972621" cy="4264482"/>
              </a:xfrm>
              <a:prstGeom prst="rect">
                <a:avLst/>
              </a:prstGeom>
            </p:spPr>
          </p:pic>
          <p:pic>
            <p:nvPicPr>
              <p:cNvPr id="33" name="图片 10">
                <a:extLst>
                  <a:ext uri="{FF2B5EF4-FFF2-40B4-BE49-F238E27FC236}">
                    <a16:creationId xmlns:a16="http://schemas.microsoft.com/office/drawing/2014/main" id="{1BE23721-54B1-4F15-AFFB-2E65857AE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9476" y="1610455"/>
                <a:ext cx="2133047" cy="4422081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631E1745-A9C7-4C6B-9A97-3E312224E208}"/>
                </a:ext>
              </a:extLst>
            </p:cNvPr>
            <p:cNvGrpSpPr/>
            <p:nvPr/>
          </p:nvGrpSpPr>
          <p:grpSpPr>
            <a:xfrm>
              <a:off x="650571" y="2556526"/>
              <a:ext cx="2133047" cy="4422081"/>
              <a:chOff x="1921668" y="1610455"/>
              <a:chExt cx="2133047" cy="44220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6" name="图片 1">
                <a:extLst>
                  <a:ext uri="{FF2B5EF4-FFF2-40B4-BE49-F238E27FC236}">
                    <a16:creationId xmlns:a16="http://schemas.microsoft.com/office/drawing/2014/main" id="{602276C1-419B-4B18-81FB-5C8DB907C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181" y="1693169"/>
                <a:ext cx="1972621" cy="4264482"/>
              </a:xfrm>
              <a:prstGeom prst="rect">
                <a:avLst/>
              </a:prstGeom>
            </p:spPr>
          </p:pic>
          <p:pic>
            <p:nvPicPr>
              <p:cNvPr id="37" name="图片 9">
                <a:extLst>
                  <a:ext uri="{FF2B5EF4-FFF2-40B4-BE49-F238E27FC236}">
                    <a16:creationId xmlns:a16="http://schemas.microsoft.com/office/drawing/2014/main" id="{FA5D069D-657C-4AED-B5FC-2FC152CA8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1668" y="1610455"/>
                <a:ext cx="2133047" cy="44220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185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">
            <a:hlinkClick r:id="rId3"/>
            <a:extLst>
              <a:ext uri="{FF2B5EF4-FFF2-40B4-BE49-F238E27FC236}">
                <a16:creationId xmlns:a16="http://schemas.microsoft.com/office/drawing/2014/main" id="{4FCF2870-5533-4345-988A-B6154FBEC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4" y="3916055"/>
            <a:ext cx="863266" cy="863266"/>
          </a:xfrm>
          <a:prstGeom prst="rect">
            <a:avLst/>
          </a:prstGeom>
          <a:ln>
            <a:solidFill>
              <a:srgbClr val="03C75A"/>
            </a:solidFill>
          </a:ln>
        </p:spPr>
      </p:pic>
      <p:sp>
        <p:nvSpPr>
          <p:cNvPr id="27" name="四角形: 角を丸くする 2">
            <a:extLst>
              <a:ext uri="{FF2B5EF4-FFF2-40B4-BE49-F238E27FC236}">
                <a16:creationId xmlns:a16="http://schemas.microsoft.com/office/drawing/2014/main" id="{2483C4B9-19BC-4133-B092-81B6DAFDABF8}"/>
              </a:ext>
            </a:extLst>
          </p:cNvPr>
          <p:cNvSpPr/>
          <p:nvPr/>
        </p:nvSpPr>
        <p:spPr>
          <a:xfrm>
            <a:off x="669071" y="2765066"/>
            <a:ext cx="2709596" cy="417980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パソコンで使う場合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00E08B-E051-4041-8D81-6A1E22BFA94F}"/>
              </a:ext>
            </a:extLst>
          </p:cNvPr>
          <p:cNvSpPr txBox="1"/>
          <p:nvPr/>
        </p:nvSpPr>
        <p:spPr>
          <a:xfrm>
            <a:off x="617754" y="3271634"/>
            <a:ext cx="2812231" cy="525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</a:t>
            </a:r>
            <a:r>
              <a:rPr lang="en-US" altLang="ja-JP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</a:t>
            </a:r>
            <a:r>
              <a:rPr lang="en-US" altLang="ja-JP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</a:t>
            </a:r>
            <a:endParaRPr lang="en-US" altLang="ja-JP" sz="1400" spc="8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ダウンロードしてください</a:t>
            </a:r>
            <a:endParaRPr lang="en-US" altLang="ja-JP" sz="1400" spc="8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四角形: 角を丸くする 2">
            <a:extLst>
              <a:ext uri="{FF2B5EF4-FFF2-40B4-BE49-F238E27FC236}">
                <a16:creationId xmlns:a16="http://schemas.microsoft.com/office/drawing/2014/main" id="{9AB5827D-4AAD-4982-944D-55387B963CD1}"/>
              </a:ext>
            </a:extLst>
          </p:cNvPr>
          <p:cNvSpPr/>
          <p:nvPr/>
        </p:nvSpPr>
        <p:spPr>
          <a:xfrm>
            <a:off x="3592219" y="2760706"/>
            <a:ext cx="2709596" cy="417980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スマートフォンで使う場合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F41A58-7309-45F2-9DD8-31C9F504C07C}"/>
              </a:ext>
            </a:extLst>
          </p:cNvPr>
          <p:cNvSpPr txBox="1"/>
          <p:nvPr/>
        </p:nvSpPr>
        <p:spPr>
          <a:xfrm>
            <a:off x="3540902" y="3267274"/>
            <a:ext cx="2812231" cy="525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下の</a:t>
            </a:r>
            <a:r>
              <a:rPr lang="en-US" altLang="ja-JP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コードから</a:t>
            </a:r>
            <a:r>
              <a:rPr lang="en-US" altLang="ja-JP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</a:t>
            </a:r>
            <a:endParaRPr lang="en-US" altLang="ja-JP" sz="1400" spc="8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ja-JP" altLang="en-US" sz="1400" spc="8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ダウンロードしてください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CC7CF4-0EB8-43FF-8D43-CEB1C78E8C9C}"/>
              </a:ext>
            </a:extLst>
          </p:cNvPr>
          <p:cNvSpPr txBox="1"/>
          <p:nvPr/>
        </p:nvSpPr>
        <p:spPr>
          <a:xfrm>
            <a:off x="483215" y="4205766"/>
            <a:ext cx="3081309" cy="184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hlinkClick r:id="rId3"/>
              </a:rPr>
              <a:t>https://line-works.com/download/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四角形: 角を丸くする 2">
            <a:extLst>
              <a:ext uri="{FF2B5EF4-FFF2-40B4-BE49-F238E27FC236}">
                <a16:creationId xmlns:a16="http://schemas.microsoft.com/office/drawing/2014/main" id="{F0B24B18-CB3C-45E9-9B99-7CD1CD761FA3}"/>
              </a:ext>
            </a:extLst>
          </p:cNvPr>
          <p:cNvSpPr/>
          <p:nvPr/>
        </p:nvSpPr>
        <p:spPr>
          <a:xfrm>
            <a:off x="414619" y="436209"/>
            <a:ext cx="6028761" cy="641510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en-US" altLang="ja-JP" sz="20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20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をダウンロードしてください</a:t>
            </a:r>
          </a:p>
        </p:txBody>
      </p:sp>
      <p:sp>
        <p:nvSpPr>
          <p:cNvPr id="37" name="テキスト ボックス 11">
            <a:extLst>
              <a:ext uri="{FF2B5EF4-FFF2-40B4-BE49-F238E27FC236}">
                <a16:creationId xmlns:a16="http://schemas.microsoft.com/office/drawing/2014/main" id="{8FF2D679-6344-4669-8C7A-3BCAD56CDC1C}"/>
              </a:ext>
            </a:extLst>
          </p:cNvPr>
          <p:cNvSpPr txBox="1"/>
          <p:nvPr/>
        </p:nvSpPr>
        <p:spPr>
          <a:xfrm>
            <a:off x="2002024" y="5830930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パソコンやスマートフォンでダウンロード、インストールが</a:t>
            </a:r>
            <a:endParaRPr kumimoji="1" lang="en-US" altLang="ja-JP" sz="1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</a:rPr>
              <a:t>できていれば、このようにアイコンが表示されます。</a:t>
            </a: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88F8CCFD-983C-4A40-98E7-9EFC0D3A73C5}"/>
              </a:ext>
            </a:extLst>
          </p:cNvPr>
          <p:cNvSpPr/>
          <p:nvPr/>
        </p:nvSpPr>
        <p:spPr>
          <a:xfrm rot="10800000">
            <a:off x="1717102" y="5052062"/>
            <a:ext cx="613535" cy="302552"/>
          </a:xfrm>
          <a:prstGeom prst="triangle">
            <a:avLst/>
          </a:prstGeom>
          <a:solidFill>
            <a:srgbClr val="03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2939D10C-1E3E-49F6-A63C-5D893B3E226C}"/>
              </a:ext>
            </a:extLst>
          </p:cNvPr>
          <p:cNvSpPr/>
          <p:nvPr/>
        </p:nvSpPr>
        <p:spPr>
          <a:xfrm rot="10800000">
            <a:off x="4640250" y="5047358"/>
            <a:ext cx="613535" cy="302552"/>
          </a:xfrm>
          <a:prstGeom prst="triangle">
            <a:avLst/>
          </a:prstGeom>
          <a:solidFill>
            <a:srgbClr val="03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979257B-132F-45B4-B5E3-28E34F22F317}"/>
              </a:ext>
            </a:extLst>
          </p:cNvPr>
          <p:cNvSpPr txBox="1"/>
          <p:nvPr/>
        </p:nvSpPr>
        <p:spPr>
          <a:xfrm>
            <a:off x="1073504" y="8876196"/>
            <a:ext cx="1857040" cy="184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パソコンの画面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CC6D8D9-A5EF-4BC1-8E79-42E48D0D6F42}"/>
              </a:ext>
            </a:extLst>
          </p:cNvPr>
          <p:cNvSpPr txBox="1"/>
          <p:nvPr/>
        </p:nvSpPr>
        <p:spPr>
          <a:xfrm>
            <a:off x="3934670" y="8876195"/>
            <a:ext cx="1857040" cy="184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スマートフォンの画面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545B187-72E1-4F0F-8146-49DB4F46D750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35" name="app icon@2x.png" descr="app icon@2x.png">
            <a:extLst>
              <a:ext uri="{FF2B5EF4-FFF2-40B4-BE49-F238E27FC236}">
                <a16:creationId xmlns:a16="http://schemas.microsoft.com/office/drawing/2014/main" id="{632AD86A-BDA4-4E46-9545-94F699FF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4" y="5694102"/>
            <a:ext cx="818318" cy="818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472703A-A291-4861-AA5D-04E4FF533B7B}"/>
              </a:ext>
            </a:extLst>
          </p:cNvPr>
          <p:cNvGrpSpPr/>
          <p:nvPr/>
        </p:nvGrpSpPr>
        <p:grpSpPr>
          <a:xfrm>
            <a:off x="648072" y="6988089"/>
            <a:ext cx="2687574" cy="1558844"/>
            <a:chOff x="648072" y="6988089"/>
            <a:chExt cx="2687574" cy="15588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38AF5CD-924E-4B82-BC18-5311A09E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092" y="7147543"/>
              <a:ext cx="2623554" cy="1399390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C56D8AE-8F3D-4F34-A74D-BDA9842E2249}"/>
                </a:ext>
              </a:extLst>
            </p:cNvPr>
            <p:cNvSpPr/>
            <p:nvPr/>
          </p:nvSpPr>
          <p:spPr>
            <a:xfrm>
              <a:off x="648072" y="7109442"/>
              <a:ext cx="237846" cy="2849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922248B-D6C5-4AD6-9136-D9A8E19A6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5890" b="88213"/>
            <a:stretch/>
          </p:blipFill>
          <p:spPr>
            <a:xfrm>
              <a:off x="1125160" y="6988089"/>
              <a:ext cx="586487" cy="932426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65F3EC47-D60A-4D62-9B13-D15264CDFCA9}"/>
                </a:ext>
              </a:extLst>
            </p:cNvPr>
            <p:cNvSpPr/>
            <p:nvPr/>
          </p:nvSpPr>
          <p:spPr>
            <a:xfrm>
              <a:off x="1153131" y="7400583"/>
              <a:ext cx="558516" cy="5755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14E5ED7-F846-47D2-8713-254C857059D7}"/>
              </a:ext>
            </a:extLst>
          </p:cNvPr>
          <p:cNvGrpSpPr/>
          <p:nvPr/>
        </p:nvGrpSpPr>
        <p:grpSpPr>
          <a:xfrm>
            <a:off x="4278216" y="6807667"/>
            <a:ext cx="1217324" cy="1927022"/>
            <a:chOff x="4278216" y="6807667"/>
            <a:chExt cx="1217324" cy="192702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CD87764-FCA9-4C5B-9B52-660577CEE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" b="-1"/>
            <a:stretch/>
          </p:blipFill>
          <p:spPr>
            <a:xfrm>
              <a:off x="4318713" y="6846583"/>
              <a:ext cx="1088953" cy="1888106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88CD878-EEB9-44F1-9B31-BC401ACFBAB4}"/>
                </a:ext>
              </a:extLst>
            </p:cNvPr>
            <p:cNvSpPr/>
            <p:nvPr/>
          </p:nvSpPr>
          <p:spPr>
            <a:xfrm>
              <a:off x="4278216" y="6807667"/>
              <a:ext cx="400464" cy="40363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E31EAF7D-EDF0-4CC6-9B2F-7FAE1B6BF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" r="68576" b="80638"/>
            <a:stretch/>
          </p:blipFill>
          <p:spPr>
            <a:xfrm>
              <a:off x="4822667" y="6807667"/>
              <a:ext cx="672873" cy="641510"/>
            </a:xfrm>
            <a:prstGeom prst="rect">
              <a:avLst/>
            </a:prstGeom>
          </p:spPr>
        </p:pic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22763CA-7278-4657-B5E4-B1DF7D2C1AC1}"/>
                </a:ext>
              </a:extLst>
            </p:cNvPr>
            <p:cNvSpPr/>
            <p:nvPr/>
          </p:nvSpPr>
          <p:spPr>
            <a:xfrm>
              <a:off x="4822667" y="6813457"/>
              <a:ext cx="666307" cy="6415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66B76BEE-FE99-4F21-A4BA-A47FD380E4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25913" r="34159" b="25219"/>
          <a:stretch/>
        </p:blipFill>
        <p:spPr>
          <a:xfrm>
            <a:off x="4460442" y="1258962"/>
            <a:ext cx="973150" cy="14780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6A02DEE-32CD-40BB-99ED-90146DCAA4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26990" r="15869" b="27636"/>
          <a:stretch/>
        </p:blipFill>
        <p:spPr>
          <a:xfrm>
            <a:off x="971884" y="1362096"/>
            <a:ext cx="2103971" cy="13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4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C2CCDC8-C879-476F-ADDB-4FAA00B2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08"/>
          <a:stretch/>
        </p:blipFill>
        <p:spPr>
          <a:xfrm>
            <a:off x="2180074" y="5276789"/>
            <a:ext cx="2497853" cy="28741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8" name="四角形: 角を丸くする 2">
            <a:extLst>
              <a:ext uri="{FF2B5EF4-FFF2-40B4-BE49-F238E27FC236}">
                <a16:creationId xmlns:a16="http://schemas.microsoft.com/office/drawing/2014/main" id="{8ABA8B7F-A716-4550-B0E9-7BFF549C3781}"/>
              </a:ext>
            </a:extLst>
          </p:cNvPr>
          <p:cNvSpPr/>
          <p:nvPr/>
        </p:nvSpPr>
        <p:spPr>
          <a:xfrm>
            <a:off x="414619" y="602179"/>
            <a:ext cx="6028761" cy="917146"/>
          </a:xfrm>
          <a:prstGeom prst="roundRect">
            <a:avLst>
              <a:gd name="adj" fmla="val 50000"/>
            </a:avLst>
          </a:prstGeom>
          <a:solidFill>
            <a:srgbClr val="FF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ご注意ください</a:t>
            </a:r>
            <a:endParaRPr lang="en-US" altLang="ja-JP" sz="2800" b="1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6ADFB9A-E531-4EEC-B3EA-D193C3E11F0F}"/>
              </a:ext>
            </a:extLst>
          </p:cNvPr>
          <p:cNvSpPr/>
          <p:nvPr/>
        </p:nvSpPr>
        <p:spPr>
          <a:xfrm>
            <a:off x="2255625" y="7256807"/>
            <a:ext cx="2362095" cy="3444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34A2CF9-303E-47E0-A1FB-620C3625254B}"/>
              </a:ext>
            </a:extLst>
          </p:cNvPr>
          <p:cNvSpPr/>
          <p:nvPr/>
        </p:nvSpPr>
        <p:spPr>
          <a:xfrm>
            <a:off x="1124445" y="6894649"/>
            <a:ext cx="909660" cy="488238"/>
          </a:xfrm>
          <a:prstGeom prst="wedgeRoundRectCallout">
            <a:avLst>
              <a:gd name="adj1" fmla="val 69997"/>
              <a:gd name="adj2" fmla="val 4419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E1579A-1B6F-4C85-81F0-E7237003E8AC}"/>
              </a:ext>
            </a:extLst>
          </p:cNvPr>
          <p:cNvSpPr/>
          <p:nvPr/>
        </p:nvSpPr>
        <p:spPr>
          <a:xfrm>
            <a:off x="705572" y="1940194"/>
            <a:ext cx="573780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のアプリを開いた後</a:t>
            </a:r>
            <a:endParaRPr lang="en-US" altLang="ja-JP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endParaRPr lang="en-US" altLang="ja-JP" sz="105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「新規にはじめる」</a:t>
            </a:r>
            <a:endParaRPr lang="en-US" altLang="ja-JP" sz="2400" b="1" u="sng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「管理者として新規開設」</a:t>
            </a:r>
            <a:endParaRPr lang="en-US" altLang="ja-JP" sz="2400" b="1" u="sng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は行わないでください。</a:t>
            </a:r>
            <a:endParaRPr lang="en-US" altLang="ja-JP" sz="2400" b="1" u="sng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defRPr/>
            </a:pPr>
            <a:endParaRPr lang="en-US" altLang="ja-JP" sz="105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defRPr/>
            </a:pP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不要な</a:t>
            </a:r>
            <a:r>
              <a:rPr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が開設され、混乱してしまいます。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defRPr/>
            </a:pPr>
            <a:endParaRPr lang="en-US" altLang="ja-JP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>
              <a:defRPr/>
            </a:pP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みなさんに配布した 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・初期パスワード </a:t>
            </a:r>
            <a:r>
              <a:rPr lang="ja-JP" altLang="en-US" b="1" dirty="0">
                <a:latin typeface="Meiryo UI" panose="020B0604030504040204" pitchFamily="34" charset="-128"/>
                <a:ea typeface="Meiryo UI" panose="020B0604030504040204" pitchFamily="34" charset="-128"/>
              </a:rPr>
              <a:t>を使って</a:t>
            </a:r>
            <a:endParaRPr lang="en-US" altLang="ja-JP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endParaRPr lang="en-US" altLang="ja-JP" sz="105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「ログイン」をして下さい。</a:t>
            </a:r>
            <a:endParaRPr lang="en-US" altLang="ja-JP" sz="2400" b="1" u="sng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F8E65EE-AD3D-4979-8291-6426081FBD23}"/>
              </a:ext>
            </a:extLst>
          </p:cNvPr>
          <p:cNvSpPr/>
          <p:nvPr/>
        </p:nvSpPr>
        <p:spPr>
          <a:xfrm>
            <a:off x="1433306" y="8270754"/>
            <a:ext cx="39913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例：スマートフォンで</a:t>
            </a:r>
            <a:r>
              <a:rPr lang="en-US" altLang="ja-JP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LINE WORKS</a:t>
            </a:r>
            <a:r>
              <a:rPr lang="ja-JP" altLang="en-US" sz="1100" dirty="0">
                <a:latin typeface="Meiryo UI" panose="020B0604030504040204" pitchFamily="34" charset="-128"/>
                <a:ea typeface="Meiryo UI" panose="020B0604030504040204" pitchFamily="34" charset="-128"/>
              </a:rPr>
              <a:t>アプリを開いた直後の画面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BD96B2D1-3E1F-49D3-85ED-FC62F4AC5AD3}"/>
              </a:ext>
            </a:extLst>
          </p:cNvPr>
          <p:cNvSpPr/>
          <p:nvPr/>
        </p:nvSpPr>
        <p:spPr>
          <a:xfrm>
            <a:off x="1124445" y="7449746"/>
            <a:ext cx="909660" cy="488238"/>
          </a:xfrm>
          <a:prstGeom prst="wedgeRoundRectCallout">
            <a:avLst>
              <a:gd name="adj1" fmla="val 69998"/>
              <a:gd name="adj2" fmla="val 3747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9B11A5E-29EB-4E7A-B20B-22E6A067157D}"/>
              </a:ext>
            </a:extLst>
          </p:cNvPr>
          <p:cNvSpPr/>
          <p:nvPr/>
        </p:nvSpPr>
        <p:spPr>
          <a:xfrm>
            <a:off x="2255625" y="7625319"/>
            <a:ext cx="2362095" cy="351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833E7E-B7CC-40A2-9571-C4CDFDB1C191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C86A00C-829A-4BB7-90D3-982C081F2F74}"/>
              </a:ext>
            </a:extLst>
          </p:cNvPr>
          <p:cNvSpPr/>
          <p:nvPr/>
        </p:nvSpPr>
        <p:spPr>
          <a:xfrm>
            <a:off x="698384" y="8775904"/>
            <a:ext cx="5461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本資料内の画面イメージは、最新バージョンのものとは異なる場合があります。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あらかじめご了承ください。</a:t>
            </a:r>
            <a:endParaRPr lang="en-US" altLang="ja-JP" sz="11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48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C2A1A2-4FDF-4CCB-9C61-4394D92E143E}"/>
              </a:ext>
            </a:extLst>
          </p:cNvPr>
          <p:cNvSpPr txBox="1"/>
          <p:nvPr/>
        </p:nvSpPr>
        <p:spPr>
          <a:xfrm>
            <a:off x="397260" y="815545"/>
            <a:ext cx="52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を使うために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「ログイン」と「パスワード変更」をして下さい。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四角形: 角を丸くする 2">
            <a:extLst>
              <a:ext uri="{FF2B5EF4-FFF2-40B4-BE49-F238E27FC236}">
                <a16:creationId xmlns:a16="http://schemas.microsoft.com/office/drawing/2014/main" id="{8D38CCC7-9CA0-41E1-AEF9-66181D8F77DC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スマートフォンで使う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45873E4-EE1C-4EB8-B5F0-C9F146E75E6D}"/>
              </a:ext>
            </a:extLst>
          </p:cNvPr>
          <p:cNvCxnSpPr/>
          <p:nvPr/>
        </p:nvCxnSpPr>
        <p:spPr>
          <a:xfrm>
            <a:off x="363820" y="1512676"/>
            <a:ext cx="6130360" cy="0"/>
          </a:xfrm>
          <a:prstGeom prst="line">
            <a:avLst/>
          </a:prstGeom>
          <a:ln>
            <a:solidFill>
              <a:srgbClr val="03C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0C63119-75C4-4F04-90E7-65B5A0734B2E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D179E556-DF43-49E8-9597-BA6AE6E05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25913" r="34159" b="25219"/>
          <a:stretch/>
        </p:blipFill>
        <p:spPr>
          <a:xfrm>
            <a:off x="5222826" y="229883"/>
            <a:ext cx="802471" cy="121881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5441B6F-D083-4021-8F75-AE5E2B58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b="27883"/>
          <a:stretch/>
        </p:blipFill>
        <p:spPr>
          <a:xfrm>
            <a:off x="5128759" y="6361616"/>
            <a:ext cx="1436400" cy="15884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7" name="矢印: 折線 36">
            <a:extLst>
              <a:ext uri="{FF2B5EF4-FFF2-40B4-BE49-F238E27FC236}">
                <a16:creationId xmlns:a16="http://schemas.microsoft.com/office/drawing/2014/main" id="{C28C6890-CCDB-41A3-80F6-628A51E5D6B2}"/>
              </a:ext>
            </a:extLst>
          </p:cNvPr>
          <p:cNvSpPr/>
          <p:nvPr/>
        </p:nvSpPr>
        <p:spPr>
          <a:xfrm flipV="1">
            <a:off x="4472894" y="6893852"/>
            <a:ext cx="635497" cy="1016577"/>
          </a:xfrm>
          <a:prstGeom prst="bentArrow">
            <a:avLst>
              <a:gd name="adj1" fmla="val 34059"/>
              <a:gd name="adj2" fmla="val 33250"/>
              <a:gd name="adj3" fmla="val 34059"/>
              <a:gd name="adj4" fmla="val 43750"/>
            </a:avLst>
          </a:prstGeom>
          <a:solidFill>
            <a:srgbClr val="00C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84F3A9A-ECB5-42B5-9186-96A0864D0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35093"/>
          <a:stretch/>
        </p:blipFill>
        <p:spPr>
          <a:xfrm>
            <a:off x="3653001" y="5980349"/>
            <a:ext cx="1436400" cy="1402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798FA87-CF23-4715-9A28-3960F620D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5" b="17451"/>
          <a:stretch/>
        </p:blipFill>
        <p:spPr>
          <a:xfrm>
            <a:off x="772715" y="1833466"/>
            <a:ext cx="2077200" cy="21692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0" name="矢印: 折線 39">
            <a:extLst>
              <a:ext uri="{FF2B5EF4-FFF2-40B4-BE49-F238E27FC236}">
                <a16:creationId xmlns:a16="http://schemas.microsoft.com/office/drawing/2014/main" id="{64BE3ACB-98E1-42F9-9E20-F232B88B6B61}"/>
              </a:ext>
            </a:extLst>
          </p:cNvPr>
          <p:cNvSpPr/>
          <p:nvPr/>
        </p:nvSpPr>
        <p:spPr>
          <a:xfrm flipV="1">
            <a:off x="1238838" y="6928256"/>
            <a:ext cx="635497" cy="1016577"/>
          </a:xfrm>
          <a:prstGeom prst="bentArrow">
            <a:avLst>
              <a:gd name="adj1" fmla="val 34059"/>
              <a:gd name="adj2" fmla="val 33250"/>
              <a:gd name="adj3" fmla="val 34059"/>
              <a:gd name="adj4" fmla="val 43750"/>
            </a:avLst>
          </a:prstGeom>
          <a:solidFill>
            <a:srgbClr val="00C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53C39B5-F953-408B-BE4F-628BDD441E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3"/>
          <a:stretch/>
        </p:blipFill>
        <p:spPr>
          <a:xfrm>
            <a:off x="3918602" y="1832222"/>
            <a:ext cx="2077200" cy="21705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4CD32FE-FD64-45D7-A759-E24DADC25E91}"/>
              </a:ext>
            </a:extLst>
          </p:cNvPr>
          <p:cNvSpPr/>
          <p:nvPr/>
        </p:nvSpPr>
        <p:spPr>
          <a:xfrm>
            <a:off x="3389007" y="7986159"/>
            <a:ext cx="419167" cy="353513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0" lvl="1" algn="ctr">
              <a:lnSpc>
                <a:spcPct val="130000"/>
              </a:lnSpc>
            </a:pPr>
            <a:r>
              <a:rPr lang="ja-JP" altLang="en-US" sz="2159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➍</a:t>
            </a:r>
            <a:endParaRPr lang="en-US" altLang="ja-JP" sz="1188" spc="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9B01F97-2A21-4386-A56A-342BB7F4A7EC}"/>
              </a:ext>
            </a:extLst>
          </p:cNvPr>
          <p:cNvSpPr/>
          <p:nvPr/>
        </p:nvSpPr>
        <p:spPr>
          <a:xfrm>
            <a:off x="3713092" y="8025573"/>
            <a:ext cx="3165645" cy="12641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管理者から与えられた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［アカウント</a:t>
            </a:r>
            <a:r>
              <a:rPr lang="en-US" altLang="ja-JP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(ID)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を入力し、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［ログイン］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をタップ。</a:t>
            </a:r>
            <a:endParaRPr lang="en-US" altLang="ja-JP" sz="1188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</a:pP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［初期パスワード］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を入力し、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［ログイン］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をタップ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22FF463-3422-4D01-AF44-A0DAF2AB9BF6}"/>
              </a:ext>
            </a:extLst>
          </p:cNvPr>
          <p:cNvSpPr/>
          <p:nvPr/>
        </p:nvSpPr>
        <p:spPr>
          <a:xfrm>
            <a:off x="561042" y="8025573"/>
            <a:ext cx="2817746" cy="12641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通知、各種アクセス許可の設定を</a:t>
            </a:r>
            <a:endParaRPr lang="en-US" altLang="ja-JP" sz="1188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行い、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［ログイン］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をタップ</a:t>
            </a:r>
          </a:p>
          <a:p>
            <a:pPr marL="0" lvl="1">
              <a:lnSpc>
                <a:spcPct val="130000"/>
              </a:lnSpc>
              <a:defRPr/>
            </a:pPr>
            <a:endParaRPr lang="ja-JP" altLang="en-US" sz="54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各種設定はあとで変更可能です。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許可しなくてもアプリは使用可能です。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※Android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をご利用の際は、アクセス許可の画面が表示されません。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FD28742-F60F-4F5C-8341-FF976F6C3974}"/>
              </a:ext>
            </a:extLst>
          </p:cNvPr>
          <p:cNvSpPr/>
          <p:nvPr/>
        </p:nvSpPr>
        <p:spPr>
          <a:xfrm>
            <a:off x="264562" y="7986159"/>
            <a:ext cx="383462" cy="353513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0" lvl="1" algn="ctr">
              <a:lnSpc>
                <a:spcPct val="130000"/>
              </a:lnSpc>
            </a:pPr>
            <a:r>
              <a:rPr lang="ja-JP" altLang="en-US" sz="2159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➌</a:t>
            </a:r>
            <a:endParaRPr lang="en-US" altLang="ja-JP" sz="1188" spc="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9A29C69-9990-4A30-80C1-9BC5A3046FAB}"/>
              </a:ext>
            </a:extLst>
          </p:cNvPr>
          <p:cNvSpPr/>
          <p:nvPr/>
        </p:nvSpPr>
        <p:spPr>
          <a:xfrm>
            <a:off x="3713092" y="6702560"/>
            <a:ext cx="1308057" cy="211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AC5395B-95AE-4336-A5D5-8B142D23B3C6}"/>
              </a:ext>
            </a:extLst>
          </p:cNvPr>
          <p:cNvSpPr/>
          <p:nvPr/>
        </p:nvSpPr>
        <p:spPr>
          <a:xfrm>
            <a:off x="3713093" y="6953072"/>
            <a:ext cx="1308057" cy="210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44221FF-7DE2-48E4-A018-11C662147B85}"/>
              </a:ext>
            </a:extLst>
          </p:cNvPr>
          <p:cNvSpPr/>
          <p:nvPr/>
        </p:nvSpPr>
        <p:spPr>
          <a:xfrm>
            <a:off x="262506" y="4036379"/>
            <a:ext cx="383462" cy="353513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0" lvl="1" algn="ctr">
              <a:lnSpc>
                <a:spcPct val="130000"/>
              </a:lnSpc>
            </a:pPr>
            <a:r>
              <a:rPr lang="ja-JP" altLang="en-US" sz="2159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➊</a:t>
            </a:r>
            <a:endParaRPr lang="en-US" altLang="ja-JP" sz="1188" spc="10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03940AA-C9F6-4822-8260-545F7633F39D}"/>
              </a:ext>
            </a:extLst>
          </p:cNvPr>
          <p:cNvSpPr/>
          <p:nvPr/>
        </p:nvSpPr>
        <p:spPr>
          <a:xfrm>
            <a:off x="558984" y="4075793"/>
            <a:ext cx="2957415" cy="12641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 defTabSz="493456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管理者から送られたメールの</a:t>
            </a:r>
          </a:p>
          <a:p>
            <a:pPr marL="0" lvl="1" defTabSz="493456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アカウント</a:t>
            </a:r>
            <a:r>
              <a:rPr lang="en-US" altLang="ja-JP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(ID)/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初期パスワードを</a:t>
            </a:r>
            <a:endParaRPr lang="en-US" altLang="ja-JP" sz="1188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 defTabSz="493456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確認</a:t>
            </a:r>
          </a:p>
          <a:p>
            <a:pPr marL="0" lvl="1" defTabSz="493456">
              <a:lnSpc>
                <a:spcPct val="130000"/>
              </a:lnSpc>
              <a:defRPr/>
            </a:pPr>
            <a:endParaRPr lang="ja-JP" altLang="en-US" sz="54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 defTabSz="493456">
              <a:lnSpc>
                <a:spcPct val="130000"/>
              </a:lnSpc>
              <a:defRPr/>
            </a:pP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メールでは「初期パスワード」は、「仮パスワード」と表記されています。</a:t>
            </a:r>
          </a:p>
          <a:p>
            <a:pPr marL="0" lvl="1" defTabSz="493456">
              <a:lnSpc>
                <a:spcPct val="130000"/>
              </a:lnSpc>
              <a:defRPr/>
            </a:pP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管理者がメールを送らずにメンバー追加をした</a:t>
            </a:r>
            <a:endParaRPr lang="en-US" altLang="ja-JP" sz="86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 defTabSz="493456">
              <a:lnSpc>
                <a:spcPct val="130000"/>
              </a:lnSpc>
              <a:defRPr/>
            </a:pP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場合、メンバー追加の際にアカウント</a:t>
            </a: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(ID)/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初期パスワード情報を印刷してもらうなどして、確認してください。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BE879D4-5C48-42BB-A4B0-5A45B8EA62F9}"/>
              </a:ext>
            </a:extLst>
          </p:cNvPr>
          <p:cNvSpPr/>
          <p:nvPr/>
        </p:nvSpPr>
        <p:spPr>
          <a:xfrm>
            <a:off x="3389008" y="4036379"/>
            <a:ext cx="419167" cy="353513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marL="0" lvl="1" algn="ctr">
              <a:lnSpc>
                <a:spcPct val="130000"/>
              </a:lnSpc>
            </a:pPr>
            <a:r>
              <a:rPr lang="ja-JP" altLang="en-US" sz="2159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➋</a:t>
            </a:r>
            <a:endParaRPr lang="en-US" altLang="ja-JP" sz="1188" spc="108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67AD3EB-8BF4-4989-AA15-3463D6E04BB2}"/>
              </a:ext>
            </a:extLst>
          </p:cNvPr>
          <p:cNvSpPr/>
          <p:nvPr/>
        </p:nvSpPr>
        <p:spPr>
          <a:xfrm>
            <a:off x="3713094" y="4075793"/>
            <a:ext cx="2957415" cy="12641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アプリを開き、</a:t>
            </a:r>
            <a:r>
              <a:rPr lang="ja-JP" altLang="en-US" sz="1188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［次へ］</a:t>
            </a:r>
            <a:r>
              <a:rPr lang="ja-JP" altLang="en-US" sz="1188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をタップ</a:t>
            </a:r>
          </a:p>
          <a:p>
            <a:pPr marL="0" lvl="1">
              <a:lnSpc>
                <a:spcPct val="130000"/>
              </a:lnSpc>
              <a:defRPr/>
            </a:pPr>
            <a:endParaRPr lang="ja-JP" altLang="en-US" sz="54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en-US" altLang="ja-JP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※Android</a:t>
            </a:r>
            <a:r>
              <a:rPr lang="ja-JP" altLang="en-US" sz="86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をご利用の際は、通知のアクセス許可の画面が表示され、この画面は表示されません。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45E5A3E-70BC-415D-8EE9-1C116F8FD578}"/>
              </a:ext>
            </a:extLst>
          </p:cNvPr>
          <p:cNvSpPr/>
          <p:nvPr/>
        </p:nvSpPr>
        <p:spPr>
          <a:xfrm>
            <a:off x="813599" y="3248541"/>
            <a:ext cx="2000385" cy="355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2CED530-EF9D-431B-8A85-310EF9E6671C}"/>
              </a:ext>
            </a:extLst>
          </p:cNvPr>
          <p:cNvSpPr/>
          <p:nvPr/>
        </p:nvSpPr>
        <p:spPr>
          <a:xfrm>
            <a:off x="5191816" y="7324150"/>
            <a:ext cx="1308057" cy="210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1878D20-7464-4E8E-A82C-FB4849CC8546}"/>
              </a:ext>
            </a:extLst>
          </p:cNvPr>
          <p:cNvSpPr/>
          <p:nvPr/>
        </p:nvSpPr>
        <p:spPr>
          <a:xfrm>
            <a:off x="5191816" y="7577041"/>
            <a:ext cx="1308057" cy="210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17D50A2-49C4-4272-B050-F26B40DF6769}"/>
              </a:ext>
            </a:extLst>
          </p:cNvPr>
          <p:cNvSpPr/>
          <p:nvPr/>
        </p:nvSpPr>
        <p:spPr>
          <a:xfrm>
            <a:off x="3995055" y="3633449"/>
            <a:ext cx="1924294" cy="2933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 dirty="0">
              <a:solidFill>
                <a:prstClr val="white"/>
              </a:solidFill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1D74C8A9-4778-48D3-AB42-D2154E7159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30107" r="8847" b="27552"/>
          <a:stretch/>
        </p:blipFill>
        <p:spPr>
          <a:xfrm>
            <a:off x="525120" y="6065045"/>
            <a:ext cx="1261450" cy="1402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2F648220-B7A5-4468-9387-8D29B911C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44140" r="-355" b="568"/>
          <a:stretch/>
        </p:blipFill>
        <p:spPr>
          <a:xfrm>
            <a:off x="1880504" y="6476383"/>
            <a:ext cx="1261449" cy="15094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1977645-81F5-4798-A947-4700532FE8CE}"/>
              </a:ext>
            </a:extLst>
          </p:cNvPr>
          <p:cNvSpPr/>
          <p:nvPr/>
        </p:nvSpPr>
        <p:spPr>
          <a:xfrm>
            <a:off x="642704" y="6901205"/>
            <a:ext cx="1030662" cy="195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BEBD426-39F1-45AD-A1C2-09F32BA4E1AF}"/>
              </a:ext>
            </a:extLst>
          </p:cNvPr>
          <p:cNvSpPr/>
          <p:nvPr/>
        </p:nvSpPr>
        <p:spPr>
          <a:xfrm>
            <a:off x="1905934" y="7646685"/>
            <a:ext cx="1196975" cy="184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36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0204D66-89B9-4B79-B09E-6CB42CE6142B}"/>
              </a:ext>
            </a:extLst>
          </p:cNvPr>
          <p:cNvGrpSpPr/>
          <p:nvPr/>
        </p:nvGrpSpPr>
        <p:grpSpPr>
          <a:xfrm>
            <a:off x="537020" y="3789025"/>
            <a:ext cx="2824670" cy="1207800"/>
            <a:chOff x="293942" y="7711489"/>
            <a:chExt cx="2824670" cy="1207800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488895C2-8405-4248-A57D-45F392719D79}"/>
                </a:ext>
              </a:extLst>
            </p:cNvPr>
            <p:cNvSpPr/>
            <p:nvPr/>
          </p:nvSpPr>
          <p:spPr>
            <a:xfrm>
              <a:off x="293942" y="7711489"/>
              <a:ext cx="355279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❺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7C9FEBD-088D-4F04-92F2-3AC07D945C6D}"/>
                </a:ext>
              </a:extLst>
            </p:cNvPr>
            <p:cNvSpPr/>
            <p:nvPr/>
          </p:nvSpPr>
          <p:spPr>
            <a:xfrm>
              <a:off x="568632" y="7748006"/>
              <a:ext cx="2549980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任意のパスワードを</a:t>
              </a:r>
              <a:r>
                <a:rPr lang="en-US" altLang="ja-JP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2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回入力して、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［確認］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をタップし、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</a:t>
              </a:r>
              <a:r>
                <a:rPr lang="en-US" altLang="ja-JP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OK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をタップ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en-US" altLang="ja-JP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※</a:t>
              </a:r>
              <a:r>
                <a:rPr lang="ja-JP" altLang="en-US" sz="800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管理者の設定によって、初期パスワードの変更が不要な場合、そのままログインします。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5974DB37-63E5-4CE8-A85C-606C2BBC94E1}"/>
              </a:ext>
            </a:extLst>
          </p:cNvPr>
          <p:cNvGrpSpPr/>
          <p:nvPr/>
        </p:nvGrpSpPr>
        <p:grpSpPr>
          <a:xfrm>
            <a:off x="3456292" y="3792835"/>
            <a:ext cx="2927724" cy="1207800"/>
            <a:chOff x="293942" y="7711489"/>
            <a:chExt cx="2927724" cy="1207800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D6CA589C-E2B4-41EB-9ABC-D77BECBEEDEC}"/>
                </a:ext>
              </a:extLst>
            </p:cNvPr>
            <p:cNvSpPr/>
            <p:nvPr/>
          </p:nvSpPr>
          <p:spPr>
            <a:xfrm>
              <a:off x="293942" y="7711489"/>
              <a:ext cx="355279" cy="327531"/>
            </a:xfrm>
            <a:prstGeom prst="rect">
              <a:avLst/>
            </a:prstGeom>
          </p:spPr>
          <p:txBody>
            <a:bodyPr wrap="square" lIns="0" rIns="0" anchor="ctr">
              <a:noAutofit/>
            </a:bodyPr>
            <a:lstStyle/>
            <a:p>
              <a:pPr marL="0" lvl="1" algn="ctr">
                <a:lnSpc>
                  <a:spcPct val="130000"/>
                </a:lnSpc>
              </a:pPr>
              <a:r>
                <a:rPr lang="ja-JP" altLang="en-US" sz="2000" spc="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❻</a:t>
              </a:r>
              <a:endParaRPr lang="en-US" altLang="ja-JP" sz="1101" spc="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5DCE2B2-4F4F-4610-B9F0-67D2D0699474}"/>
                </a:ext>
              </a:extLst>
            </p:cNvPr>
            <p:cNvSpPr/>
            <p:nvPr/>
          </p:nvSpPr>
          <p:spPr>
            <a:xfrm>
              <a:off x="568631" y="7748006"/>
              <a:ext cx="2653035" cy="11712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タイムゾーンの変更で</a:t>
              </a:r>
              <a:r>
                <a:rPr lang="ja-JP" altLang="en-US" sz="1101" b="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［はい］</a:t>
              </a: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を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タップして</a:t>
              </a:r>
            </a:p>
            <a:p>
              <a:pPr marL="0" lvl="1">
                <a:lnSpc>
                  <a:spcPct val="130000"/>
                </a:lnSpc>
                <a:defRPr/>
              </a:pPr>
              <a:r>
                <a:rPr lang="ja-JP" altLang="en-US" sz="1101" spc="100" dirty="0">
                  <a:solidFill>
                    <a:srgbClr val="3B38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Segoe UI" panose="020B0502040204020203" pitchFamily="34" charset="0"/>
                </a:rPr>
                <a:t>初期パスワードの変更　完了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C479208-AFF6-410E-9ECF-03E5D070BD63}"/>
              </a:ext>
            </a:extLst>
          </p:cNvPr>
          <p:cNvSpPr txBox="1"/>
          <p:nvPr/>
        </p:nvSpPr>
        <p:spPr>
          <a:xfrm>
            <a:off x="397260" y="815545"/>
            <a:ext cx="52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を使うために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「ログイン」と「パスワード変更」をして下さい。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四角形: 角を丸くする 2">
            <a:extLst>
              <a:ext uri="{FF2B5EF4-FFF2-40B4-BE49-F238E27FC236}">
                <a16:creationId xmlns:a16="http://schemas.microsoft.com/office/drawing/2014/main" id="{5F86CC58-3433-4B23-8ADC-56B025FACEE4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スマートフォンで使う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1D3F70B-2631-442A-931E-6063FD824F69}"/>
              </a:ext>
            </a:extLst>
          </p:cNvPr>
          <p:cNvCxnSpPr/>
          <p:nvPr/>
        </p:nvCxnSpPr>
        <p:spPr>
          <a:xfrm>
            <a:off x="363820" y="1512676"/>
            <a:ext cx="6130360" cy="0"/>
          </a:xfrm>
          <a:prstGeom prst="line">
            <a:avLst/>
          </a:prstGeom>
          <a:ln>
            <a:solidFill>
              <a:srgbClr val="03C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717B045-5976-417D-AC1B-6A33019B27CF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A490C773-8264-49A5-923A-019D3837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25913" r="34159" b="25219"/>
          <a:stretch/>
        </p:blipFill>
        <p:spPr>
          <a:xfrm>
            <a:off x="5222826" y="229883"/>
            <a:ext cx="802471" cy="1218816"/>
          </a:xfrm>
          <a:prstGeom prst="rect">
            <a:avLst/>
          </a:prstGeom>
        </p:spPr>
      </p:pic>
      <p:sp>
        <p:nvSpPr>
          <p:cNvPr id="80" name="矢印: 折線 79">
            <a:extLst>
              <a:ext uri="{FF2B5EF4-FFF2-40B4-BE49-F238E27FC236}">
                <a16:creationId xmlns:a16="http://schemas.microsoft.com/office/drawing/2014/main" id="{F270BCFE-5F82-455A-BDE0-A9DDA5AA186D}"/>
              </a:ext>
            </a:extLst>
          </p:cNvPr>
          <p:cNvSpPr/>
          <p:nvPr/>
        </p:nvSpPr>
        <p:spPr>
          <a:xfrm flipV="1">
            <a:off x="4132825" y="2102175"/>
            <a:ext cx="635497" cy="1016577"/>
          </a:xfrm>
          <a:prstGeom prst="bentArrow">
            <a:avLst>
              <a:gd name="adj1" fmla="val 34059"/>
              <a:gd name="adj2" fmla="val 33250"/>
              <a:gd name="adj3" fmla="val 34059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E8172815-9EAD-4C45-9449-CC7CF5E6C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9" b="30210"/>
          <a:stretch/>
        </p:blipFill>
        <p:spPr>
          <a:xfrm>
            <a:off x="3526534" y="1631591"/>
            <a:ext cx="1598400" cy="9706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2" name="矢印: 折線 81">
            <a:extLst>
              <a:ext uri="{FF2B5EF4-FFF2-40B4-BE49-F238E27FC236}">
                <a16:creationId xmlns:a16="http://schemas.microsoft.com/office/drawing/2014/main" id="{3952CE3C-2D63-4174-88CF-18216E0A3A7F}"/>
              </a:ext>
            </a:extLst>
          </p:cNvPr>
          <p:cNvSpPr/>
          <p:nvPr/>
        </p:nvSpPr>
        <p:spPr>
          <a:xfrm flipV="1">
            <a:off x="1179787" y="2656846"/>
            <a:ext cx="635497" cy="1016577"/>
          </a:xfrm>
          <a:prstGeom prst="bentArrow">
            <a:avLst>
              <a:gd name="adj1" fmla="val 34059"/>
              <a:gd name="adj2" fmla="val 33250"/>
              <a:gd name="adj3" fmla="val 34059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latin typeface="Pretendard JP Medium" panose="02000603000000020004" pitchFamily="50" charset="-128"/>
              <a:ea typeface="Pretendard JP Medium" panose="02000603000000020004" pitchFamily="50" charset="-128"/>
            </a:endParaRP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BE0E6A20-2197-42FB-BFD9-275FC2CBDF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b="26978"/>
          <a:stretch/>
        </p:blipFill>
        <p:spPr>
          <a:xfrm>
            <a:off x="424126" y="1631591"/>
            <a:ext cx="1436400" cy="15244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D89947B-A83C-4F6B-A307-3EDFFA6F1A3F}"/>
              </a:ext>
            </a:extLst>
          </p:cNvPr>
          <p:cNvSpPr/>
          <p:nvPr/>
        </p:nvSpPr>
        <p:spPr>
          <a:xfrm>
            <a:off x="485523" y="2199726"/>
            <a:ext cx="995507" cy="155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5C1895CC-4DEC-4774-9891-D548B60517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3" b="26024"/>
          <a:stretch/>
        </p:blipFill>
        <p:spPr>
          <a:xfrm>
            <a:off x="1826777" y="2769547"/>
            <a:ext cx="1436400" cy="10332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9F485D4C-FB68-45EC-99A5-4F969D956BD3}"/>
              </a:ext>
            </a:extLst>
          </p:cNvPr>
          <p:cNvSpPr/>
          <p:nvPr/>
        </p:nvSpPr>
        <p:spPr>
          <a:xfrm>
            <a:off x="485523" y="2421961"/>
            <a:ext cx="995507" cy="1553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D106E7A2-625D-4D13-8C37-60C5999904DD}"/>
              </a:ext>
            </a:extLst>
          </p:cNvPr>
          <p:cNvSpPr/>
          <p:nvPr/>
        </p:nvSpPr>
        <p:spPr>
          <a:xfrm>
            <a:off x="485524" y="2882794"/>
            <a:ext cx="1309832" cy="211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12B7FE8-2475-4541-A6DC-A4271DD780B9}"/>
              </a:ext>
            </a:extLst>
          </p:cNvPr>
          <p:cNvSpPr/>
          <p:nvPr/>
        </p:nvSpPr>
        <p:spPr>
          <a:xfrm>
            <a:off x="2012666" y="3243087"/>
            <a:ext cx="1066415" cy="20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613D54D8-D182-4FC1-A0E8-63E84C80A9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b="50816"/>
          <a:stretch/>
        </p:blipFill>
        <p:spPr>
          <a:xfrm>
            <a:off x="4778494" y="2492183"/>
            <a:ext cx="1598400" cy="13106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87F050E-EEB3-4559-BF28-089059CAC5B6}"/>
              </a:ext>
            </a:extLst>
          </p:cNvPr>
          <p:cNvSpPr/>
          <p:nvPr/>
        </p:nvSpPr>
        <p:spPr>
          <a:xfrm>
            <a:off x="3735625" y="2260686"/>
            <a:ext cx="1180398" cy="187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456">
              <a:defRPr/>
            </a:pPr>
            <a:endParaRPr kumimoji="1" lang="ja-JP" altLang="en-US" sz="1943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9F146692-8BAC-4E10-8646-AD2D4CFD33D7}"/>
              </a:ext>
            </a:extLst>
          </p:cNvPr>
          <p:cNvSpPr/>
          <p:nvPr/>
        </p:nvSpPr>
        <p:spPr>
          <a:xfrm>
            <a:off x="296210" y="4704103"/>
            <a:ext cx="6265580" cy="4854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ea typeface="Pretendard JP Medium" panose="02000603000000020004" pitchFamily="50" charset="-128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2071D98C-DC5D-42A4-8679-EC16C26D84D7}"/>
              </a:ext>
            </a:extLst>
          </p:cNvPr>
          <p:cNvSpPr/>
          <p:nvPr/>
        </p:nvSpPr>
        <p:spPr>
          <a:xfrm>
            <a:off x="485522" y="4688057"/>
            <a:ext cx="5776088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defRPr/>
            </a:pPr>
            <a:r>
              <a:rPr kumimoji="1" lang="en-US" altLang="ja-JP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携帯番号の認証 </a:t>
            </a:r>
            <a:r>
              <a:rPr kumimoji="1" lang="en-US" altLang="ja-JP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 </a:t>
            </a:r>
            <a:r>
              <a:rPr kumimoji="1" lang="ja-JP" altLang="en-US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端末登録</a:t>
            </a:r>
            <a:r>
              <a:rPr kumimoji="1" lang="en-US" altLang="ja-JP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B1C85CA6-2BAE-44AB-8F45-542916EBC1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18955"/>
          <a:stretch/>
        </p:blipFill>
        <p:spPr>
          <a:xfrm>
            <a:off x="707660" y="5107460"/>
            <a:ext cx="1436400" cy="19066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40B010C-A220-4D7D-B096-A247C577CB31}"/>
              </a:ext>
            </a:extLst>
          </p:cNvPr>
          <p:cNvSpPr/>
          <p:nvPr/>
        </p:nvSpPr>
        <p:spPr>
          <a:xfrm>
            <a:off x="2261296" y="5059420"/>
            <a:ext cx="2910313" cy="1235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初回ログイン完了後、再度モバイル端末から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LINE WORKS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にログインすると電話番号の認証画面が表示されます。</a:t>
            </a:r>
            <a:endParaRPr lang="en-US" altLang="ja-JP" sz="105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電話番号を登録すると、アカウント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(ID)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ではなく、電話番号を入力してログインすることができるようになります。</a:t>
            </a:r>
            <a:endParaRPr lang="en-US" altLang="ja-JP" sz="105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406AEF79-4C37-43E5-A869-369B8BBAB4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/>
          <a:stretch/>
        </p:blipFill>
        <p:spPr>
          <a:xfrm>
            <a:off x="710519" y="7105401"/>
            <a:ext cx="1436400" cy="23044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7ECBEF39-6737-444D-A8BF-A8929C9BF7B8}"/>
              </a:ext>
            </a:extLst>
          </p:cNvPr>
          <p:cNvSpPr/>
          <p:nvPr/>
        </p:nvSpPr>
        <p:spPr>
          <a:xfrm>
            <a:off x="2261295" y="7055248"/>
            <a:ext cx="2846076" cy="12355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また、そのモバイル端末を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LINE WORKS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用の端末として認証することもできます。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登録を完了させることで端末のロック解除方式 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指紋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/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パターン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/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顔認証など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) 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で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LINE WORKS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にログインができるようになります。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ただし、端末に設定する前に、ロック解除方式 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指紋、パターン、顔認証など</a:t>
            </a:r>
            <a:r>
              <a:rPr lang="en-US" altLang="ja-JP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が設定されなければなりません。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853C8D3-38B5-4D2E-9B0A-EDDD5C9701EF}"/>
              </a:ext>
            </a:extLst>
          </p:cNvPr>
          <p:cNvSpPr/>
          <p:nvPr/>
        </p:nvSpPr>
        <p:spPr>
          <a:xfrm>
            <a:off x="3264577" y="6408838"/>
            <a:ext cx="2178685" cy="46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130000"/>
              </a:lnSpc>
            </a:pP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「携帯番号でログインする」</a:t>
            </a:r>
            <a:endParaRPr lang="en-US" altLang="ja-JP" sz="971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 algn="r">
              <a:lnSpc>
                <a:spcPct val="130000"/>
              </a:lnSpc>
            </a:pP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詳細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3BD846E-40A3-47EB-AB65-68CDDFAC220B}"/>
              </a:ext>
            </a:extLst>
          </p:cNvPr>
          <p:cNvSpPr/>
          <p:nvPr/>
        </p:nvSpPr>
        <p:spPr>
          <a:xfrm>
            <a:off x="3837023" y="8715393"/>
            <a:ext cx="1617865" cy="66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130000"/>
              </a:lnSpc>
            </a:pP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「</a:t>
            </a:r>
            <a:r>
              <a:rPr lang="ja-JP" altLang="en-US" sz="1000" spc="108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モバイル端末を信頼済み端末に追加する</a:t>
            </a: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」</a:t>
            </a:r>
            <a:endParaRPr lang="en-US" altLang="ja-JP" sz="971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 algn="r">
              <a:lnSpc>
                <a:spcPct val="130000"/>
              </a:lnSpc>
            </a:pP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詳細</a:t>
            </a:r>
          </a:p>
        </p:txBody>
      </p:sp>
      <p:pic>
        <p:nvPicPr>
          <p:cNvPr id="36" name="Picture 2">
            <a:hlinkClick r:id="rId10"/>
            <a:extLst>
              <a:ext uri="{FF2B5EF4-FFF2-40B4-BE49-F238E27FC236}">
                <a16:creationId xmlns:a16="http://schemas.microsoft.com/office/drawing/2014/main" id="{32FC5A20-904E-40CB-8500-4094DB9D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9070" y="6240739"/>
            <a:ext cx="738260" cy="738260"/>
          </a:xfrm>
          <a:prstGeom prst="rect">
            <a:avLst/>
          </a:prstGeom>
          <a:ln w="38100">
            <a:solidFill>
              <a:srgbClr val="00C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hlinkClick r:id="rId12"/>
            <a:extLst>
              <a:ext uri="{FF2B5EF4-FFF2-40B4-BE49-F238E27FC236}">
                <a16:creationId xmlns:a16="http://schemas.microsoft.com/office/drawing/2014/main" id="{1625380F-E230-410A-87FC-906C77F3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9070" y="8630217"/>
            <a:ext cx="738260" cy="738260"/>
          </a:xfrm>
          <a:prstGeom prst="rect">
            <a:avLst/>
          </a:prstGeom>
          <a:ln w="38100">
            <a:solidFill>
              <a:srgbClr val="00C8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4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CD96A230-4D08-430B-A830-2814F5776A47}"/>
              </a:ext>
            </a:extLst>
          </p:cNvPr>
          <p:cNvSpPr/>
          <p:nvPr/>
        </p:nvSpPr>
        <p:spPr>
          <a:xfrm>
            <a:off x="305498" y="1741530"/>
            <a:ext cx="6247004" cy="3099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>
              <a:ea typeface="Pretendard JP Medium" panose="020006030000000200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AF3DBC5-EB04-4433-9853-F95F9B6D9753}"/>
              </a:ext>
            </a:extLst>
          </p:cNvPr>
          <p:cNvSpPr txBox="1"/>
          <p:nvPr/>
        </p:nvSpPr>
        <p:spPr>
          <a:xfrm>
            <a:off x="397260" y="815545"/>
            <a:ext cx="526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LINE WORKS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を使うために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「ログイン」と「パスワード変更」をして下さい。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四角形: 角を丸くする 2">
            <a:extLst>
              <a:ext uri="{FF2B5EF4-FFF2-40B4-BE49-F238E27FC236}">
                <a16:creationId xmlns:a16="http://schemas.microsoft.com/office/drawing/2014/main" id="{8D2806F4-9F88-4DC2-AB7C-A3CFD2E3499B}"/>
              </a:ext>
            </a:extLst>
          </p:cNvPr>
          <p:cNvSpPr/>
          <p:nvPr/>
        </p:nvSpPr>
        <p:spPr>
          <a:xfrm>
            <a:off x="422840" y="423194"/>
            <a:ext cx="2153792" cy="369331"/>
          </a:xfrm>
          <a:prstGeom prst="roundRect">
            <a:avLst>
              <a:gd name="adj" fmla="val 50000"/>
            </a:avLst>
          </a:prstGeom>
          <a:solidFill>
            <a:srgbClr val="00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 algn="ctr">
              <a:defRPr/>
            </a:pPr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スマートフォンで使う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6C8C5D-3D30-493A-8012-2D568B1FA3D5}"/>
              </a:ext>
            </a:extLst>
          </p:cNvPr>
          <p:cNvCxnSpPr/>
          <p:nvPr/>
        </p:nvCxnSpPr>
        <p:spPr>
          <a:xfrm>
            <a:off x="363820" y="1512676"/>
            <a:ext cx="6130360" cy="0"/>
          </a:xfrm>
          <a:prstGeom prst="line">
            <a:avLst/>
          </a:prstGeom>
          <a:ln>
            <a:solidFill>
              <a:srgbClr val="03C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047060C-51AD-4A6C-9E92-CEC306E60289}"/>
              </a:ext>
            </a:extLst>
          </p:cNvPr>
          <p:cNvSpPr txBox="1"/>
          <p:nvPr/>
        </p:nvSpPr>
        <p:spPr>
          <a:xfrm>
            <a:off x="4788855" y="9609315"/>
            <a:ext cx="2009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ja-JP" dirty="0">
                <a:latin typeface="Noto Sans JP" panose="020B0500000000000000" pitchFamily="34" charset="-128"/>
                <a:ea typeface="Noto Sans JP" panose="020B0500000000000000" pitchFamily="34" charset="-128"/>
              </a:rPr>
              <a:t>©LINE WORKS Corp.</a:t>
            </a:r>
            <a:endParaRPr lang="ja-JP" altLang="en-US" dirty="0">
              <a:latin typeface="Noto Sans JP" panose="020B0500000000000000" pitchFamily="34" charset="-128"/>
              <a:ea typeface="Noto Sans JP" panose="020B0500000000000000" pitchFamily="34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18E5DD2-ED0A-4370-A46E-7D3106676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25913" r="34159" b="25219"/>
          <a:stretch/>
        </p:blipFill>
        <p:spPr>
          <a:xfrm>
            <a:off x="5222826" y="229883"/>
            <a:ext cx="802471" cy="121881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DD39238-CE54-4053-BA2E-FB1DD71F7E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 b="15713"/>
          <a:stretch/>
        </p:blipFill>
        <p:spPr>
          <a:xfrm>
            <a:off x="4317859" y="2251192"/>
            <a:ext cx="1912620" cy="24036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167701C-281F-4743-91C0-629155E6CDB6}"/>
              </a:ext>
            </a:extLst>
          </p:cNvPr>
          <p:cNvSpPr/>
          <p:nvPr/>
        </p:nvSpPr>
        <p:spPr>
          <a:xfrm>
            <a:off x="1065847" y="1800219"/>
            <a:ext cx="4726307" cy="36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30000"/>
              </a:lnSpc>
              <a:defRPr/>
            </a:pPr>
            <a:r>
              <a:rPr kumimoji="1" lang="en-US" altLang="ja-JP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今後のログイン方法</a:t>
            </a:r>
            <a:r>
              <a:rPr kumimoji="1" lang="en-US" altLang="ja-JP" sz="1511" b="1" spc="10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63A8073-70FB-45D8-A9BB-99B87377A012}"/>
              </a:ext>
            </a:extLst>
          </p:cNvPr>
          <p:cNvSpPr/>
          <p:nvPr/>
        </p:nvSpPr>
        <p:spPr>
          <a:xfrm>
            <a:off x="809581" y="2182803"/>
            <a:ext cx="3355561" cy="19394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今後は、</a:t>
            </a:r>
            <a:r>
              <a:rPr lang="ja-JP" altLang="en-US" sz="1050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</a:t>
            </a:r>
            <a:r>
              <a:rPr lang="en-US" altLang="ja-JP" sz="1050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ID</a:t>
            </a:r>
            <a:r>
              <a:rPr lang="ja-JP" altLang="en-US" sz="1050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］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と</a:t>
            </a:r>
            <a:r>
              <a:rPr lang="ja-JP" altLang="en-US" sz="1050" b="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［変更したパスワード］</a:t>
            </a: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を入力することで、ログインが可能です。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ja-JP" altLang="en-US" sz="105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また、前のページでモバイル端末の端末登録が完了していると、端末に設定されている画面ロック解除方法でログインができます。</a:t>
            </a:r>
            <a:endParaRPr lang="ja-JP" altLang="en-US" sz="400" spc="108" dirty="0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［</a:t>
            </a: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ID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］の入力が必要な場合もあります。</a:t>
            </a:r>
          </a:p>
          <a:p>
            <a:pPr marL="0" lvl="1">
              <a:lnSpc>
                <a:spcPct val="130000"/>
              </a:lnSpc>
              <a:defRPr/>
            </a:pP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右の画面は</a:t>
            </a: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iOS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端末の</a:t>
            </a: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Touch ID(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指紋</a:t>
            </a:r>
            <a:r>
              <a:rPr lang="en-US" altLang="ja-JP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1000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でログインする際の画面です。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C62F7B6F-9678-41CE-92C4-2F86CEC3AC91}"/>
              </a:ext>
            </a:extLst>
          </p:cNvPr>
          <p:cNvSpPr/>
          <p:nvPr/>
        </p:nvSpPr>
        <p:spPr>
          <a:xfrm>
            <a:off x="766119" y="4128898"/>
            <a:ext cx="2418143" cy="26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130000"/>
              </a:lnSpc>
            </a:pPr>
            <a:r>
              <a:rPr lang="ja-JP" altLang="en-US" sz="971" spc="108" dirty="0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rPr>
              <a:t>画面ロック解除でのログイン方法　詳細</a:t>
            </a:r>
          </a:p>
        </p:txBody>
      </p:sp>
      <p:pic>
        <p:nvPicPr>
          <p:cNvPr id="13" name="図 12">
            <a:hlinkClick r:id="rId5"/>
            <a:extLst>
              <a:ext uri="{FF2B5EF4-FFF2-40B4-BE49-F238E27FC236}">
                <a16:creationId xmlns:a16="http://schemas.microsoft.com/office/drawing/2014/main" id="{2CC9A217-EF88-42BB-A989-EC760F31E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46" y="3817448"/>
            <a:ext cx="885600" cy="885600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319656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5916</TotalTime>
  <Words>3129</Words>
  <Application>Microsoft Office PowerPoint</Application>
  <PresentationFormat>A4 210 x 297 mm</PresentationFormat>
  <Paragraphs>349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Meiryo UI</vt:lpstr>
      <vt:lpstr>Noto Sans JP</vt:lpstr>
      <vt:lpstr>Pretendard JP</vt:lpstr>
      <vt:lpstr>Pretendard JP Medium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WORKS_starter Kit_社内配布用PPT</dc:title>
  <dc:creator/>
  <cp:lastModifiedBy>LINE WORKS株式会社</cp:lastModifiedBy>
  <cp:revision>199</cp:revision>
  <cp:lastPrinted>2021-07-20T08:10:54Z</cp:lastPrinted>
  <dcterms:created xsi:type="dcterms:W3CDTF">2021-07-20T04:45:50Z</dcterms:created>
  <dcterms:modified xsi:type="dcterms:W3CDTF">2025-04-01T11:35:55Z</dcterms:modified>
</cp:coreProperties>
</file>